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311" r:id="rId3"/>
    <p:sldId id="353" r:id="rId4"/>
    <p:sldId id="298" r:id="rId5"/>
    <p:sldId id="315" r:id="rId6"/>
    <p:sldId id="313" r:id="rId7"/>
    <p:sldId id="316" r:id="rId8"/>
    <p:sldId id="317" r:id="rId9"/>
    <p:sldId id="314" r:id="rId10"/>
    <p:sldId id="318" r:id="rId11"/>
    <p:sldId id="319" r:id="rId12"/>
    <p:sldId id="320" r:id="rId13"/>
    <p:sldId id="321" r:id="rId14"/>
    <p:sldId id="305" r:id="rId15"/>
    <p:sldId id="324" r:id="rId16"/>
    <p:sldId id="340" r:id="rId17"/>
    <p:sldId id="341" r:id="rId18"/>
    <p:sldId id="322" r:id="rId19"/>
    <p:sldId id="323" r:id="rId20"/>
    <p:sldId id="337" r:id="rId21"/>
    <p:sldId id="342" r:id="rId22"/>
    <p:sldId id="325" r:id="rId23"/>
    <p:sldId id="330" r:id="rId24"/>
    <p:sldId id="326" r:id="rId25"/>
    <p:sldId id="331" r:id="rId26"/>
    <p:sldId id="333" r:id="rId27"/>
    <p:sldId id="352" r:id="rId28"/>
    <p:sldId id="327" r:id="rId29"/>
    <p:sldId id="332" r:id="rId30"/>
    <p:sldId id="328" r:id="rId31"/>
    <p:sldId id="334" r:id="rId32"/>
    <p:sldId id="544" r:id="rId33"/>
    <p:sldId id="335" r:id="rId34"/>
    <p:sldId id="336" r:id="rId35"/>
    <p:sldId id="343" r:id="rId36"/>
    <p:sldId id="344" r:id="rId37"/>
    <p:sldId id="345" r:id="rId38"/>
    <p:sldId id="346" r:id="rId39"/>
    <p:sldId id="347" r:id="rId40"/>
    <p:sldId id="348" r:id="rId41"/>
    <p:sldId id="545" r:id="rId42"/>
    <p:sldId id="546" r:id="rId43"/>
    <p:sldId id="349" r:id="rId44"/>
    <p:sldId id="350" r:id="rId45"/>
    <p:sldId id="284" r:id="rId46"/>
    <p:sldId id="351" r:id="rId47"/>
    <p:sldId id="547" r:id="rId48"/>
    <p:sldId id="391" r:id="rId49"/>
    <p:sldId id="548" r:id="rId50"/>
    <p:sldId id="54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D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17"/>
    <p:restoredTop sz="82191"/>
  </p:normalViewPr>
  <p:slideViewPr>
    <p:cSldViewPr snapToGrid="0">
      <p:cViewPr varScale="1">
        <p:scale>
          <a:sx n="94" d="100"/>
          <a:sy n="94"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tima" panose="02000503060000020004"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tima" panose="02000503060000020004" pitchFamily="2" charset="0"/>
              </a:defRPr>
            </a:lvl1pPr>
          </a:lstStyle>
          <a:p>
            <a:fld id="{7DE5C1D1-BF55-4841-96F4-AE378DAD6E5F}" type="datetimeFigureOut">
              <a:rPr lang="en-US" smtClean="0"/>
              <a:pPr/>
              <a:t>5/17/24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tima" panose="02000503060000020004"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tima" panose="02000503060000020004" pitchFamily="2" charset="0"/>
              </a:defRPr>
            </a:lvl1pPr>
          </a:lstStyle>
          <a:p>
            <a:fld id="{C1626081-0099-264C-B537-1ADC9ECCC19E}" type="slidenum">
              <a:rPr lang="en-US" smtClean="0"/>
              <a:pPr/>
              <a:t>‹#›</a:t>
            </a:fld>
            <a:endParaRPr lang="en-US" dirty="0"/>
          </a:p>
        </p:txBody>
      </p:sp>
    </p:spTree>
    <p:extLst>
      <p:ext uri="{BB962C8B-B14F-4D97-AF65-F5344CB8AC3E}">
        <p14:creationId xmlns:p14="http://schemas.microsoft.com/office/powerpoint/2010/main" val="4287053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tima" panose="02000503060000020004" pitchFamily="2" charset="0"/>
        <a:ea typeface="+mn-ea"/>
        <a:cs typeface="+mn-cs"/>
      </a:defRPr>
    </a:lvl1pPr>
    <a:lvl2pPr marL="457200" algn="l" defTabSz="914400" rtl="0" eaLnBrk="1" latinLnBrk="0" hangingPunct="1">
      <a:defRPr sz="1200" b="0" i="0" kern="1200">
        <a:solidFill>
          <a:schemeClr val="tx1"/>
        </a:solidFill>
        <a:latin typeface="Optima" panose="02000503060000020004" pitchFamily="2" charset="0"/>
        <a:ea typeface="+mn-ea"/>
        <a:cs typeface="+mn-cs"/>
      </a:defRPr>
    </a:lvl2pPr>
    <a:lvl3pPr marL="914400" algn="l" defTabSz="914400" rtl="0" eaLnBrk="1" latinLnBrk="0" hangingPunct="1">
      <a:defRPr sz="1200" b="0" i="0" kern="1200">
        <a:solidFill>
          <a:schemeClr val="tx1"/>
        </a:solidFill>
        <a:latin typeface="Optima" panose="02000503060000020004" pitchFamily="2" charset="0"/>
        <a:ea typeface="+mn-ea"/>
        <a:cs typeface="+mn-cs"/>
      </a:defRPr>
    </a:lvl3pPr>
    <a:lvl4pPr marL="1371600" algn="l" defTabSz="914400" rtl="0" eaLnBrk="1" latinLnBrk="0" hangingPunct="1">
      <a:defRPr sz="1200" b="0" i="0" kern="1200">
        <a:solidFill>
          <a:schemeClr val="tx1"/>
        </a:solidFill>
        <a:latin typeface="Optima" panose="02000503060000020004" pitchFamily="2" charset="0"/>
        <a:ea typeface="+mn-ea"/>
        <a:cs typeface="+mn-cs"/>
      </a:defRPr>
    </a:lvl4pPr>
    <a:lvl5pPr marL="1828800" algn="l" defTabSz="914400" rtl="0" eaLnBrk="1" latinLnBrk="0" hangingPunct="1">
      <a:defRPr sz="1200" b="0" i="0" kern="1200">
        <a:solidFill>
          <a:schemeClr val="tx1"/>
        </a:solidFill>
        <a:latin typeface="Optima" panose="0200050306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asein#cite_note-7"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asein#cite_note-8"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Principia_Mathematica"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Mind-body_problem" TargetMode="External"/><Relationship Id="rId5" Type="http://schemas.openxmlformats.org/officeDocument/2006/relationships/hyperlink" Target="https://en.wikipedia.org/wiki/The_Journal_of_Symbolic_Logic" TargetMode="External"/><Relationship Id="rId4" Type="http://schemas.openxmlformats.org/officeDocument/2006/relationships/hyperlink" Target="https://en.wikipedia.org/wiki/Logic_Theorist#cite_note-FOOTNOTEMcCorduck2004167-4"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ytimes.com/2008/12/04/us/04selfridge.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raysolomonoff.com/index.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Nicholas_Negropont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Potemkin_village" TargetMode="External"/><Relationship Id="rId5" Type="http://schemas.openxmlformats.org/officeDocument/2006/relationships/hyperlink" Target="https://en.wikipedia.org/wiki/Publish_or_perish" TargetMode="External"/><Relationship Id="rId4" Type="http://schemas.openxmlformats.org/officeDocument/2006/relationships/hyperlink" Target="https://en.wikipedia.org/wiki/MIT_Media_Lab"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Combinatorial_explos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en.wikipedia.org/wiki/XO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Douglas_Lenat#cite_note-CfI-2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6081-0099-264C-B537-1ADC9ECCC19E}" type="slidenum">
              <a:rPr lang="en-US" smtClean="0"/>
              <a:t>2</a:t>
            </a:fld>
            <a:endParaRPr lang="en-US"/>
          </a:p>
        </p:txBody>
      </p:sp>
    </p:spTree>
    <p:extLst>
      <p:ext uri="{BB962C8B-B14F-4D97-AF65-F5344CB8AC3E}">
        <p14:creationId xmlns:p14="http://schemas.microsoft.com/office/powerpoint/2010/main" val="3271589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/abs/2310.00865 – Data science at the singularity</a:t>
            </a:r>
          </a:p>
        </p:txBody>
      </p:sp>
      <p:sp>
        <p:nvSpPr>
          <p:cNvPr id="4" name="Slide Number Placeholder 3"/>
          <p:cNvSpPr>
            <a:spLocks noGrp="1"/>
          </p:cNvSpPr>
          <p:nvPr>
            <p:ph type="sldNum" sz="quarter" idx="5"/>
          </p:nvPr>
        </p:nvSpPr>
        <p:spPr/>
        <p:txBody>
          <a:bodyPr/>
          <a:lstStyle/>
          <a:p>
            <a:fld id="{C1626081-0099-264C-B537-1ADC9ECCC19E}" type="slidenum">
              <a:rPr lang="en-US" smtClean="0"/>
              <a:t>31</a:t>
            </a:fld>
            <a:endParaRPr lang="en-US"/>
          </a:p>
        </p:txBody>
      </p:sp>
    </p:spTree>
    <p:extLst>
      <p:ext uri="{BB962C8B-B14F-4D97-AF65-F5344CB8AC3E}">
        <p14:creationId xmlns:p14="http://schemas.microsoft.com/office/powerpoint/2010/main" val="2702101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6081-0099-264C-B537-1ADC9ECCC19E}" type="slidenum">
              <a:rPr lang="en-US" smtClean="0"/>
              <a:pPr/>
              <a:t>32</a:t>
            </a:fld>
            <a:endParaRPr lang="en-US" dirty="0"/>
          </a:p>
        </p:txBody>
      </p:sp>
    </p:spTree>
    <p:extLst>
      <p:ext uri="{BB962C8B-B14F-4D97-AF65-F5344CB8AC3E}">
        <p14:creationId xmlns:p14="http://schemas.microsoft.com/office/powerpoint/2010/main" val="343305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something showing what mean squared error looks like on a regression problem</a:t>
            </a:r>
          </a:p>
        </p:txBody>
      </p:sp>
      <p:sp>
        <p:nvSpPr>
          <p:cNvPr id="4" name="Slide Number Placeholder 3"/>
          <p:cNvSpPr>
            <a:spLocks noGrp="1"/>
          </p:cNvSpPr>
          <p:nvPr>
            <p:ph type="sldNum" sz="quarter" idx="5"/>
          </p:nvPr>
        </p:nvSpPr>
        <p:spPr/>
        <p:txBody>
          <a:bodyPr/>
          <a:lstStyle/>
          <a:p>
            <a:fld id="{C1626081-0099-264C-B537-1ADC9ECCC19E}" type="slidenum">
              <a:rPr lang="en-US" smtClean="0"/>
              <a:pPr/>
              <a:t>42</a:t>
            </a:fld>
            <a:endParaRPr lang="en-US" dirty="0"/>
          </a:p>
        </p:txBody>
      </p:sp>
    </p:spTree>
    <p:extLst>
      <p:ext uri="{BB962C8B-B14F-4D97-AF65-F5344CB8AC3E}">
        <p14:creationId xmlns:p14="http://schemas.microsoft.com/office/powerpoint/2010/main" val="2665444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6081-0099-264C-B537-1ADC9ECCC19E}" type="slidenum">
              <a:rPr lang="en-US" smtClean="0"/>
              <a:pPr/>
              <a:t>44</a:t>
            </a:fld>
            <a:endParaRPr lang="en-US" dirty="0"/>
          </a:p>
        </p:txBody>
      </p:sp>
    </p:spTree>
    <p:extLst>
      <p:ext uri="{BB962C8B-B14F-4D97-AF65-F5344CB8AC3E}">
        <p14:creationId xmlns:p14="http://schemas.microsoft.com/office/powerpoint/2010/main" val="198173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Proved 1+1 = 2 on page 379</a:t>
            </a:r>
          </a:p>
        </p:txBody>
      </p:sp>
      <p:sp>
        <p:nvSpPr>
          <p:cNvPr id="4" name="Slide Number Placeholder 3"/>
          <p:cNvSpPr>
            <a:spLocks noGrp="1"/>
          </p:cNvSpPr>
          <p:nvPr>
            <p:ph type="sldNum" sz="quarter" idx="5"/>
          </p:nvPr>
        </p:nvSpPr>
        <p:spPr/>
        <p:txBody>
          <a:bodyPr/>
          <a:lstStyle/>
          <a:p>
            <a:fld id="{C1626081-0099-264C-B537-1ADC9ECCC19E}" type="slidenum">
              <a:rPr lang="en-US" smtClean="0"/>
              <a:t>6</a:t>
            </a:fld>
            <a:endParaRPr lang="en-US"/>
          </a:p>
        </p:txBody>
      </p:sp>
    </p:spTree>
    <p:extLst>
      <p:ext uri="{BB962C8B-B14F-4D97-AF65-F5344CB8AC3E}">
        <p14:creationId xmlns:p14="http://schemas.microsoft.com/office/powerpoint/2010/main" val="84578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Heidegger: Dasein -- </a:t>
            </a:r>
            <a:r>
              <a:rPr lang="en-US" b="0" i="0" dirty="0">
                <a:solidFill>
                  <a:srgbClr val="202122"/>
                </a:solidFill>
                <a:effectLst/>
                <a:latin typeface="Arial" panose="020B0604020202020204" pitchFamily="34" charset="0"/>
              </a:rPr>
              <a:t>This ontological basis of Heidegger's work thus opposes the Cartesian "abstract agent" in </a:t>
            </a:r>
            <a:r>
              <a:rPr lang="en-US" b="0" i="0" dirty="0" err="1">
                <a:solidFill>
                  <a:srgbClr val="202122"/>
                </a:solidFill>
                <a:effectLst/>
                <a:latin typeface="Arial" panose="020B0604020202020204" pitchFamily="34" charset="0"/>
              </a:rPr>
              <a:t>favour</a:t>
            </a:r>
            <a:r>
              <a:rPr lang="en-US" b="0" i="0" dirty="0">
                <a:solidFill>
                  <a:srgbClr val="202122"/>
                </a:solidFill>
                <a:effectLst/>
                <a:latin typeface="Arial" panose="020B0604020202020204" pitchFamily="34" charset="0"/>
              </a:rPr>
              <a:t> of practical engagement with one's environment.</a:t>
            </a:r>
            <a:r>
              <a:rPr lang="en-US" b="0" i="0" u="none" strike="noStrike" baseline="30000" dirty="0">
                <a:solidFill>
                  <a:srgbClr val="202122"/>
                </a:solidFill>
                <a:effectLst/>
                <a:latin typeface="Arial" panose="020B0604020202020204" pitchFamily="34" charset="0"/>
                <a:hlinkClick r:id="rId3"/>
              </a:rPr>
              <a:t>[7]</a:t>
            </a:r>
            <a:r>
              <a:rPr lang="en-US" b="0" i="0" baseline="30000" dirty="0">
                <a:solidFill>
                  <a:srgbClr val="202122"/>
                </a:solidFill>
                <a:effectLst/>
                <a:latin typeface="Arial" panose="020B0604020202020204" pitchFamily="34" charset="0"/>
              </a:rPr>
              <a:t>: 61 </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Dasein</a:t>
            </a:r>
            <a:r>
              <a:rPr lang="en-US" b="0" i="0" dirty="0">
                <a:solidFill>
                  <a:srgbClr val="202122"/>
                </a:solidFill>
                <a:effectLst/>
                <a:latin typeface="Arial" panose="020B0604020202020204" pitchFamily="34" charset="0"/>
              </a:rPr>
              <a:t> is revealed by projection into, and engagement with, a personal world</a:t>
            </a:r>
            <a:r>
              <a:rPr lang="en-US" b="0" i="0" u="none" strike="noStrike" baseline="30000" dirty="0">
                <a:solidFill>
                  <a:srgbClr val="202122"/>
                </a:solidFill>
                <a:effectLst/>
                <a:latin typeface="Arial" panose="020B0604020202020204" pitchFamily="34" charset="0"/>
                <a:hlinkClick r:id="rId4"/>
              </a:rPr>
              <a:t>[8]</a:t>
            </a:r>
            <a:r>
              <a:rPr lang="en-US" b="0" i="0" baseline="30000" dirty="0">
                <a:solidFill>
                  <a:srgbClr val="202122"/>
                </a:solidFill>
                <a:effectLst/>
                <a:latin typeface="Arial" panose="020B0604020202020204" pitchFamily="34" charset="0"/>
              </a:rPr>
              <a:t>: 220 </a:t>
            </a:r>
            <a:r>
              <a:rPr lang="en-US" b="0" i="0" dirty="0">
                <a:solidFill>
                  <a:srgbClr val="202122"/>
                </a:solidFill>
                <a:effectLst/>
                <a:latin typeface="Arial" panose="020B0604020202020204" pitchFamily="34" charset="0"/>
              </a:rPr>
              <a:t>—a never-ending process of involvement with the world as mediated through the projects of the self.</a:t>
            </a:r>
            <a:endParaRPr lang="en-US" dirty="0"/>
          </a:p>
        </p:txBody>
      </p:sp>
      <p:sp>
        <p:nvSpPr>
          <p:cNvPr id="4" name="Slide Number Placeholder 3"/>
          <p:cNvSpPr>
            <a:spLocks noGrp="1"/>
          </p:cNvSpPr>
          <p:nvPr>
            <p:ph type="sldNum" sz="quarter" idx="5"/>
          </p:nvPr>
        </p:nvSpPr>
        <p:spPr/>
        <p:txBody>
          <a:bodyPr/>
          <a:lstStyle/>
          <a:p>
            <a:fld id="{C1626081-0099-264C-B537-1ADC9ECCC19E}" type="slidenum">
              <a:rPr lang="en-US" smtClean="0"/>
              <a:t>7</a:t>
            </a:fld>
            <a:endParaRPr lang="en-US"/>
          </a:p>
        </p:txBody>
      </p:sp>
    </p:spTree>
    <p:extLst>
      <p:ext uri="{BB962C8B-B14F-4D97-AF65-F5344CB8AC3E}">
        <p14:creationId xmlns:p14="http://schemas.microsoft.com/office/powerpoint/2010/main" val="199844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202122"/>
                </a:solidFill>
                <a:effectLst/>
              </a:rPr>
              <a:t>In January 1956, we assembled my wife and three children together with some graduate students. To each member of the group, we gave one of the cards, so that each one became, in effect, a component of the computer program ... Here was nature imitating art imitating nature.</a:t>
            </a:r>
          </a:p>
          <a:p>
            <a:endParaRPr lang="en-US" dirty="0">
              <a:solidFill>
                <a:srgbClr val="202122"/>
              </a:solidFill>
              <a:effectLst/>
            </a:endParaRPr>
          </a:p>
          <a:p>
            <a:r>
              <a:rPr lang="en-US" dirty="0">
                <a:solidFill>
                  <a:srgbClr val="202122"/>
                </a:solidFill>
                <a:effectLst/>
              </a:rPr>
              <a:t>Logic Theorist soon proved 38 of the first 52 theorems in chapter 2 of the </a:t>
            </a:r>
            <a:r>
              <a:rPr lang="en-US" u="none" strike="noStrike" dirty="0">
                <a:solidFill>
                  <a:srgbClr val="3366CC"/>
                </a:solidFill>
                <a:effectLst/>
                <a:hlinkClick r:id="rId3" tooltip="Principia Mathematica"/>
              </a:rPr>
              <a:t>Principia Mathematica</a:t>
            </a:r>
            <a:r>
              <a:rPr lang="en-US" dirty="0">
                <a:solidFill>
                  <a:srgbClr val="202122"/>
                </a:solidFill>
                <a:effectLst/>
              </a:rPr>
              <a:t>. The proof of theorem 2.85 was actually more elegant than the proof produced laboriously by hand by Russell and Whitehead. Simon was able to show the new proof to Russell himself who "responded with delight".</a:t>
            </a:r>
            <a:r>
              <a:rPr lang="en-US" u="none" strike="noStrike" baseline="30000" dirty="0">
                <a:solidFill>
                  <a:srgbClr val="3366CC"/>
                </a:solidFill>
                <a:effectLst/>
                <a:hlinkClick r:id="rId4"/>
              </a:rPr>
              <a:t>[3]</a:t>
            </a:r>
            <a:r>
              <a:rPr lang="en-US" dirty="0">
                <a:solidFill>
                  <a:srgbClr val="202122"/>
                </a:solidFill>
                <a:effectLst/>
              </a:rPr>
              <a:t> They attempted to publish the new proof in </a:t>
            </a:r>
            <a:r>
              <a:rPr lang="en-US" u="none" strike="noStrike" dirty="0">
                <a:solidFill>
                  <a:srgbClr val="3366CC"/>
                </a:solidFill>
                <a:effectLst/>
                <a:hlinkClick r:id="rId5" tooltip="The Journal of Symbolic Logic"/>
              </a:rPr>
              <a:t>The Journal of Symbolic Logic</a:t>
            </a:r>
            <a:r>
              <a:rPr lang="en-US" dirty="0">
                <a:solidFill>
                  <a:srgbClr val="202122"/>
                </a:solidFill>
                <a:effectLst/>
              </a:rPr>
              <a:t>, but it was rejected on the grounds that a new proof of an elementary mathematical theorem was not notable, apparently overlooking the fact that one of the authors was a computer program.</a:t>
            </a:r>
          </a:p>
          <a:p>
            <a:endParaRPr lang="en-US" dirty="0">
              <a:solidFill>
                <a:srgbClr val="202122"/>
              </a:solidFill>
              <a:effectLst/>
            </a:endParaRPr>
          </a:p>
          <a:p>
            <a:r>
              <a:rPr lang="en-US" dirty="0">
                <a:solidFill>
                  <a:srgbClr val="202122"/>
                </a:solidFill>
                <a:effectLst/>
              </a:rPr>
              <a:t>[We] invented a computer program capable of thinking non-numerically, and thereby solved the venerable </a:t>
            </a:r>
            <a:r>
              <a:rPr lang="en-US" u="none" strike="noStrike" dirty="0">
                <a:solidFill>
                  <a:srgbClr val="3366CC"/>
                </a:solidFill>
                <a:effectLst/>
                <a:hlinkClick r:id="rId6" tooltip="Mind-body problem"/>
              </a:rPr>
              <a:t>mind-body problem</a:t>
            </a:r>
            <a:r>
              <a:rPr lang="en-US" dirty="0">
                <a:solidFill>
                  <a:srgbClr val="202122"/>
                </a:solidFill>
                <a:effectLst/>
              </a:rPr>
              <a:t>, explaining how a system composed of matter can have the properties of mind.</a:t>
            </a:r>
            <a:endParaRPr lang="en-US" dirty="0"/>
          </a:p>
        </p:txBody>
      </p:sp>
      <p:sp>
        <p:nvSpPr>
          <p:cNvPr id="4" name="Slide Number Placeholder 3"/>
          <p:cNvSpPr>
            <a:spLocks noGrp="1"/>
          </p:cNvSpPr>
          <p:nvPr>
            <p:ph type="sldNum" sz="quarter" idx="5"/>
          </p:nvPr>
        </p:nvSpPr>
        <p:spPr/>
        <p:txBody>
          <a:bodyPr/>
          <a:lstStyle/>
          <a:p>
            <a:fld id="{C1626081-0099-264C-B537-1ADC9ECCC19E}" type="slidenum">
              <a:rPr lang="en-US" smtClean="0"/>
              <a:t>10</a:t>
            </a:fld>
            <a:endParaRPr lang="en-US"/>
          </a:p>
        </p:txBody>
      </p:sp>
    </p:spTree>
    <p:extLst>
      <p:ext uri="{BB962C8B-B14F-4D97-AF65-F5344CB8AC3E}">
        <p14:creationId xmlns:p14="http://schemas.microsoft.com/office/powerpoint/2010/main" val="217970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1956 Dartmouth Conference</a:t>
            </a:r>
          </a:p>
          <a:p>
            <a:endParaRPr lang="en-US" dirty="0"/>
          </a:p>
          <a:p>
            <a:r>
              <a:rPr lang="en-US" dirty="0"/>
              <a:t>We propose that a 2 month, 10 man study of artiﬁcial intelligence be carried out during the summer of 1956 at Dartmouth College in Hanover, New Hampshire. The study is to proceed on the basis of the conjecture that every aspect of learning or any other feature of intelligence can in principle be so precisely described that a machine can be made to simulate it. An attempt will be made to ﬁnd how to make machines use language, form abstractions and concepts, solve kinds of problems now reserved for humans, and improve themselves. We think that a signiﬁcant advance can be made in one or more of these problems if a carefully selected group of scientists work on it together for a summer.</a:t>
            </a:r>
          </a:p>
          <a:p>
            <a:endParaRPr lang="en-US" dirty="0"/>
          </a:p>
          <a:p>
            <a:r>
              <a:rPr lang="en-US" dirty="0">
                <a:solidFill>
                  <a:srgbClr val="0D0D0D"/>
                </a:solidFill>
                <a:effectLst/>
              </a:rPr>
              <a:t>In the back row, from left to right, we see </a:t>
            </a:r>
            <a:r>
              <a:rPr lang="en-US" dirty="0">
                <a:effectLst/>
                <a:hlinkClick r:id="rId3"/>
              </a:rPr>
              <a:t>Oliver Selfridge</a:t>
            </a:r>
            <a:r>
              <a:rPr lang="en-US" dirty="0">
                <a:solidFill>
                  <a:srgbClr val="0D0D0D"/>
                </a:solidFill>
                <a:effectLst/>
              </a:rPr>
              <a:t>, Nathaniel Rochester, Marvin Minsky, and John McCarthy. Sitting in front on the left is </a:t>
            </a:r>
            <a:r>
              <a:rPr lang="en-US" dirty="0">
                <a:effectLst/>
                <a:hlinkClick r:id="rId4"/>
              </a:rPr>
              <a:t>Ray Solomonoff</a:t>
            </a:r>
            <a:r>
              <a:rPr lang="en-US" dirty="0">
                <a:solidFill>
                  <a:srgbClr val="0D0D0D"/>
                </a:solidFill>
                <a:effectLst/>
              </a:rPr>
              <a:t>, and on the right, Claude Shannon.</a:t>
            </a:r>
          </a:p>
          <a:p>
            <a:endParaRPr lang="en-US" dirty="0">
              <a:solidFill>
                <a:srgbClr val="0D0D0D"/>
              </a:solidFill>
              <a:effectLst/>
            </a:endParaRPr>
          </a:p>
          <a:p>
            <a:r>
              <a:rPr lang="en-US" dirty="0">
                <a:solidFill>
                  <a:srgbClr val="0D0D0D"/>
                </a:solidFill>
                <a:effectLst/>
              </a:rPr>
              <a:t>Herb Simon – Political Scientist</a:t>
            </a:r>
            <a:endParaRPr lang="en-US" dirty="0"/>
          </a:p>
        </p:txBody>
      </p:sp>
      <p:sp>
        <p:nvSpPr>
          <p:cNvPr id="4" name="Slide Number Placeholder 3"/>
          <p:cNvSpPr>
            <a:spLocks noGrp="1"/>
          </p:cNvSpPr>
          <p:nvPr>
            <p:ph type="sldNum" sz="quarter" idx="5"/>
          </p:nvPr>
        </p:nvSpPr>
        <p:spPr/>
        <p:txBody>
          <a:bodyPr/>
          <a:lstStyle/>
          <a:p>
            <a:fld id="{C1626081-0099-264C-B537-1ADC9ECCC19E}" type="slidenum">
              <a:rPr lang="en-US" smtClean="0"/>
              <a:t>12</a:t>
            </a:fld>
            <a:endParaRPr lang="en-US"/>
          </a:p>
        </p:txBody>
      </p:sp>
    </p:spTree>
    <p:extLst>
      <p:ext uri="{BB962C8B-B14F-4D97-AF65-F5344CB8AC3E}">
        <p14:creationId xmlns:p14="http://schemas.microsoft.com/office/powerpoint/2010/main" val="4057415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202122"/>
                </a:solidFill>
                <a:effectLst/>
              </a:rPr>
              <a:t>Take a recent example, </a:t>
            </a:r>
            <a:r>
              <a:rPr lang="en-US" u="none" strike="noStrike" dirty="0">
                <a:solidFill>
                  <a:srgbClr val="3366CC"/>
                </a:solidFill>
                <a:effectLst/>
                <a:hlinkClick r:id="rId3" tooltip="Nicholas Negroponte"/>
              </a:rPr>
              <a:t>Negroponte</a:t>
            </a:r>
            <a:r>
              <a:rPr lang="en-US" dirty="0">
                <a:solidFill>
                  <a:srgbClr val="202122"/>
                </a:solidFill>
                <a:effectLst/>
              </a:rPr>
              <a:t>'s </a:t>
            </a:r>
            <a:r>
              <a:rPr lang="en-US" u="none" strike="noStrike" dirty="0">
                <a:solidFill>
                  <a:srgbClr val="3366CC"/>
                </a:solidFill>
                <a:effectLst/>
                <a:hlinkClick r:id="rId4" tooltip="MIT Media Lab"/>
              </a:rPr>
              <a:t>Media Lab</a:t>
            </a:r>
            <a:r>
              <a:rPr lang="en-US" dirty="0">
                <a:solidFill>
                  <a:srgbClr val="202122"/>
                </a:solidFill>
                <a:effectLst/>
              </a:rPr>
              <a:t>, where instead of "</a:t>
            </a:r>
            <a:r>
              <a:rPr lang="en-US" u="none" strike="noStrike" dirty="0">
                <a:solidFill>
                  <a:srgbClr val="3366CC"/>
                </a:solidFill>
                <a:effectLst/>
                <a:hlinkClick r:id="rId5" tooltip="Publish or perish"/>
              </a:rPr>
              <a:t>perish or publish</a:t>
            </a:r>
            <a:r>
              <a:rPr lang="en-US" dirty="0">
                <a:solidFill>
                  <a:srgbClr val="202122"/>
                </a:solidFill>
                <a:effectLst/>
              </a:rPr>
              <a:t>" it's "demo or die." I think that's a problem. I think AI suffered from that a lot, because it led to "</a:t>
            </a:r>
            <a:r>
              <a:rPr lang="en-US" u="none" strike="noStrike" dirty="0">
                <a:solidFill>
                  <a:srgbClr val="3366CC"/>
                </a:solidFill>
                <a:effectLst/>
                <a:hlinkClick r:id="rId6" tooltip="Potemkin village"/>
              </a:rPr>
              <a:t>Potemkin villages</a:t>
            </a:r>
            <a:r>
              <a:rPr lang="en-US" dirty="0">
                <a:solidFill>
                  <a:srgbClr val="202122"/>
                </a:solidFill>
                <a:effectLst/>
              </a:rPr>
              <a:t>", things which - for the things they actually did in the demo looked good, but when you looked behind that there wasn't enough structure to make it really work more generally. – Winograd in 1991</a:t>
            </a:r>
          </a:p>
          <a:p>
            <a:endParaRPr lang="en-US" dirty="0">
              <a:solidFill>
                <a:srgbClr val="202122"/>
              </a:solidFill>
              <a:effectLst/>
            </a:endParaRPr>
          </a:p>
          <a:p>
            <a:r>
              <a:rPr lang="en-US" dirty="0">
                <a:solidFill>
                  <a:srgbClr val="202122"/>
                </a:solidFill>
                <a:effectLst/>
              </a:rPr>
              <a:t>Simon claimed, “We have invented a computer program capable of thinking non-numerically, and thereby solved the venerable mind–body problem.”</a:t>
            </a:r>
          </a:p>
          <a:p>
            <a:endParaRPr lang="en-US" dirty="0">
              <a:solidFill>
                <a:srgbClr val="202122"/>
              </a:solidFill>
              <a:effectLst/>
            </a:endParaRPr>
          </a:p>
          <a:p>
            <a:r>
              <a:rPr lang="en-US" dirty="0">
                <a:solidFill>
                  <a:srgbClr val="202122"/>
                </a:solidFill>
                <a:effectLst/>
              </a:rPr>
              <a:t>1966 – Summer Vision Project -- about 10 students – primary goal to “construct a system of programs that will divide a </a:t>
            </a:r>
            <a:r>
              <a:rPr lang="en-US" dirty="0" err="1">
                <a:solidFill>
                  <a:srgbClr val="202122"/>
                </a:solidFill>
                <a:effectLst/>
              </a:rPr>
              <a:t>vidisector</a:t>
            </a:r>
            <a:r>
              <a:rPr lang="en-US" dirty="0">
                <a:solidFill>
                  <a:srgbClr val="202122"/>
                </a:solidFill>
                <a:effectLst/>
              </a:rPr>
              <a:t> picture into regions  such as “likely objects” “likely background areas” ”chaos”. … The final goal is OBJECT IDENTIFICATION.” – </a:t>
            </a:r>
            <a:r>
              <a:rPr lang="en-US" dirty="0" err="1">
                <a:solidFill>
                  <a:srgbClr val="202122"/>
                </a:solidFill>
                <a:effectLst/>
              </a:rPr>
              <a:t>Papert</a:t>
            </a:r>
            <a:r>
              <a:rPr lang="en-US" dirty="0">
                <a:solidFill>
                  <a:srgbClr val="202122"/>
                </a:solidFill>
                <a:effectLst/>
              </a:rPr>
              <a:t> https://</a:t>
            </a:r>
            <a:r>
              <a:rPr lang="en-US" dirty="0" err="1">
                <a:solidFill>
                  <a:srgbClr val="202122"/>
                </a:solidFill>
                <a:effectLst/>
              </a:rPr>
              <a:t>people.csail.mit.edu</a:t>
            </a:r>
            <a:r>
              <a:rPr lang="en-US" dirty="0">
                <a:solidFill>
                  <a:srgbClr val="202122"/>
                </a:solidFill>
                <a:effectLst/>
              </a:rPr>
              <a:t>/brooks/</a:t>
            </a:r>
            <a:r>
              <a:rPr lang="en-US" dirty="0" err="1">
                <a:solidFill>
                  <a:srgbClr val="202122"/>
                </a:solidFill>
                <a:effectLst/>
              </a:rPr>
              <a:t>idocs</a:t>
            </a:r>
            <a:r>
              <a:rPr lang="en-US" dirty="0">
                <a:solidFill>
                  <a:srgbClr val="202122"/>
                </a:solidFill>
                <a:effectLst/>
              </a:rPr>
              <a:t>/AIM-100.pdf </a:t>
            </a:r>
            <a:endParaRPr lang="en-US" dirty="0"/>
          </a:p>
        </p:txBody>
      </p:sp>
      <p:sp>
        <p:nvSpPr>
          <p:cNvPr id="4" name="Slide Number Placeholder 3"/>
          <p:cNvSpPr>
            <a:spLocks noGrp="1"/>
          </p:cNvSpPr>
          <p:nvPr>
            <p:ph type="sldNum" sz="quarter" idx="5"/>
          </p:nvPr>
        </p:nvSpPr>
        <p:spPr/>
        <p:txBody>
          <a:bodyPr/>
          <a:lstStyle/>
          <a:p>
            <a:fld id="{C1626081-0099-264C-B537-1ADC9ECCC19E}" type="slidenum">
              <a:rPr lang="en-US" smtClean="0"/>
              <a:t>13</a:t>
            </a:fld>
            <a:endParaRPr lang="en-US"/>
          </a:p>
        </p:txBody>
      </p:sp>
    </p:spTree>
    <p:extLst>
      <p:ext uri="{BB962C8B-B14F-4D97-AF65-F5344CB8AC3E}">
        <p14:creationId xmlns:p14="http://schemas.microsoft.com/office/powerpoint/2010/main" val="1320465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626081-0099-264C-B537-1ADC9ECCC19E}" type="slidenum">
              <a:rPr lang="en-US" smtClean="0"/>
              <a:t>16</a:t>
            </a:fld>
            <a:endParaRPr lang="en-US"/>
          </a:p>
        </p:txBody>
      </p:sp>
    </p:spTree>
    <p:extLst>
      <p:ext uri="{BB962C8B-B14F-4D97-AF65-F5344CB8AC3E}">
        <p14:creationId xmlns:p14="http://schemas.microsoft.com/office/powerpoint/2010/main" val="2376396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202122"/>
                </a:solidFill>
                <a:effectLst/>
              </a:rPr>
              <a:t>The report stated that AI researchers had failed to address the issue of </a:t>
            </a:r>
            <a:r>
              <a:rPr lang="en-US" u="none" strike="noStrike" dirty="0">
                <a:solidFill>
                  <a:srgbClr val="3366CC"/>
                </a:solidFill>
                <a:effectLst/>
                <a:hlinkClick r:id="rId3" tooltip="Combinatorial explosion"/>
              </a:rPr>
              <a:t>combinatorial explosion</a:t>
            </a:r>
            <a:r>
              <a:rPr lang="en-US" dirty="0">
                <a:solidFill>
                  <a:srgbClr val="202122"/>
                </a:solidFill>
                <a:effectLst/>
              </a:rPr>
              <a:t> when solving problems within real-world domains. That is, the report states that AI techniques may work within the scope of small problem domains, but the techniques would not scale up well to solve more realistic problems.</a:t>
            </a:r>
          </a:p>
          <a:p>
            <a:endParaRPr lang="en-US" dirty="0">
              <a:solidFill>
                <a:srgbClr val="202122"/>
              </a:solidFill>
              <a:effectLst/>
            </a:endParaRPr>
          </a:p>
          <a:p>
            <a:r>
              <a:rPr lang="en-US" dirty="0" err="1">
                <a:solidFill>
                  <a:srgbClr val="202122"/>
                </a:solidFill>
                <a:effectLst/>
              </a:rPr>
              <a:t>Efron</a:t>
            </a:r>
            <a:r>
              <a:rPr lang="en-US" dirty="0">
                <a:solidFill>
                  <a:srgbClr val="202122"/>
                </a:solidFill>
                <a:effectLst/>
              </a:rPr>
              <a:t> showed the inconsistency of convergence for linearly separable data</a:t>
            </a:r>
          </a:p>
          <a:p>
            <a:endParaRPr lang="en-US" dirty="0">
              <a:solidFill>
                <a:srgbClr val="202122"/>
              </a:solidFill>
              <a:effectLst/>
            </a:endParaRPr>
          </a:p>
          <a:p>
            <a:r>
              <a:rPr lang="en-US" dirty="0">
                <a:solidFill>
                  <a:srgbClr val="202122"/>
                </a:solidFill>
                <a:effectLst/>
              </a:rPr>
              <a:t>it was impossible for these classes of network to learn an </a:t>
            </a:r>
            <a:r>
              <a:rPr lang="en-US" u="none" strike="noStrike" dirty="0">
                <a:solidFill>
                  <a:srgbClr val="3366CC"/>
                </a:solidFill>
                <a:effectLst/>
                <a:hlinkClick r:id="rId4" tooltip="XOR"/>
              </a:rPr>
              <a:t>XOR</a:t>
            </a:r>
            <a:r>
              <a:rPr lang="en-US" dirty="0">
                <a:solidFill>
                  <a:srgbClr val="202122"/>
                </a:solidFill>
                <a:effectLst/>
              </a:rPr>
              <a:t> function. It is often believed (incorrectly) that they also conjectured that a similar result would hold for a multi-layer perceptron network. However, this is not true, as both Minsky and </a:t>
            </a:r>
            <a:r>
              <a:rPr lang="en-US" dirty="0" err="1">
                <a:solidFill>
                  <a:srgbClr val="202122"/>
                </a:solidFill>
                <a:effectLst/>
              </a:rPr>
              <a:t>Papert</a:t>
            </a:r>
            <a:r>
              <a:rPr lang="en-US" dirty="0">
                <a:solidFill>
                  <a:srgbClr val="202122"/>
                </a:solidFill>
                <a:effectLst/>
              </a:rPr>
              <a:t> already knew that multi-layer </a:t>
            </a:r>
            <a:r>
              <a:rPr lang="en-US" dirty="0" err="1">
                <a:solidFill>
                  <a:srgbClr val="202122"/>
                </a:solidFill>
                <a:effectLst/>
              </a:rPr>
              <a:t>perceptrons</a:t>
            </a:r>
            <a:r>
              <a:rPr lang="en-US" dirty="0">
                <a:solidFill>
                  <a:srgbClr val="202122"/>
                </a:solidFill>
                <a:effectLst/>
              </a:rPr>
              <a:t> were capable of producing an XOR function.</a:t>
            </a:r>
            <a:endParaRPr lang="en-US" dirty="0"/>
          </a:p>
        </p:txBody>
      </p:sp>
      <p:sp>
        <p:nvSpPr>
          <p:cNvPr id="4" name="Slide Number Placeholder 3"/>
          <p:cNvSpPr>
            <a:spLocks noGrp="1"/>
          </p:cNvSpPr>
          <p:nvPr>
            <p:ph type="sldNum" sz="quarter" idx="5"/>
          </p:nvPr>
        </p:nvSpPr>
        <p:spPr/>
        <p:txBody>
          <a:bodyPr/>
          <a:lstStyle/>
          <a:p>
            <a:fld id="{C1626081-0099-264C-B537-1ADC9ECCC19E}" type="slidenum">
              <a:rPr lang="en-US" smtClean="0"/>
              <a:t>19</a:t>
            </a:fld>
            <a:endParaRPr lang="en-US"/>
          </a:p>
        </p:txBody>
      </p:sp>
    </p:spTree>
    <p:extLst>
      <p:ext uri="{BB962C8B-B14F-4D97-AF65-F5344CB8AC3E}">
        <p14:creationId xmlns:p14="http://schemas.microsoft.com/office/powerpoint/2010/main" val="377255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02122"/>
                </a:solidFill>
                <a:effectLst/>
              </a:rPr>
              <a:t>Douglas </a:t>
            </a:r>
            <a:r>
              <a:rPr lang="en-US" dirty="0" err="1">
                <a:solidFill>
                  <a:srgbClr val="202122"/>
                </a:solidFill>
                <a:effectLst/>
              </a:rPr>
              <a:t>Lenat</a:t>
            </a:r>
            <a:r>
              <a:rPr lang="en-US" dirty="0">
                <a:solidFill>
                  <a:srgbClr val="202122"/>
                </a:solidFill>
                <a:effectLst/>
              </a:rPr>
              <a:t>: "Intelligence is ten million rules."</a:t>
            </a:r>
            <a:r>
              <a:rPr lang="en-US" u="none" strike="noStrike" baseline="30000" dirty="0">
                <a:solidFill>
                  <a:srgbClr val="3366CC"/>
                </a:solidFill>
                <a:effectLst/>
                <a:hlinkClick r:id="rId3"/>
              </a:rPr>
              <a:t>[28]</a:t>
            </a:r>
            <a:r>
              <a:rPr lang="en-US" dirty="0">
                <a:solidFill>
                  <a:srgbClr val="202122"/>
                </a:solidFill>
                <a:effectLst/>
              </a:rPr>
              <a:t> This refers to the prior and tacit knowledge that authors presume their readers all possess (such as "if person x knows person y, then x's date of death can't be earlier than y's date of birth") not counting the vastly larger number of "facts" such as one might find in Wikipedia or by Googling.</a:t>
            </a:r>
          </a:p>
        </p:txBody>
      </p:sp>
      <p:sp>
        <p:nvSpPr>
          <p:cNvPr id="4" name="Slide Number Placeholder 3"/>
          <p:cNvSpPr>
            <a:spLocks noGrp="1"/>
          </p:cNvSpPr>
          <p:nvPr>
            <p:ph type="sldNum" sz="quarter" idx="5"/>
          </p:nvPr>
        </p:nvSpPr>
        <p:spPr/>
        <p:txBody>
          <a:bodyPr/>
          <a:lstStyle/>
          <a:p>
            <a:fld id="{C1626081-0099-264C-B537-1ADC9ECCC19E}" type="slidenum">
              <a:rPr lang="en-US" smtClean="0"/>
              <a:t>23</a:t>
            </a:fld>
            <a:endParaRPr lang="en-US"/>
          </a:p>
        </p:txBody>
      </p:sp>
    </p:spTree>
    <p:extLst>
      <p:ext uri="{BB962C8B-B14F-4D97-AF65-F5344CB8AC3E}">
        <p14:creationId xmlns:p14="http://schemas.microsoft.com/office/powerpoint/2010/main" val="94890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B71B0-BA07-E9FC-0CE0-A973BCE1BD5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9F6CD13B-6D86-534E-F4AA-2A46C888E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5F7F3-6ED8-1194-FAD6-F34180BDB98A}"/>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5" name="Footer Placeholder 4">
            <a:extLst>
              <a:ext uri="{FF2B5EF4-FFF2-40B4-BE49-F238E27FC236}">
                <a16:creationId xmlns:a16="http://schemas.microsoft.com/office/drawing/2014/main" id="{79A0FB6B-7949-8E0B-A114-3FF8A18045F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19689B1-3E27-A94C-B495-4E019830EAF4}"/>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3229943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1B942-A55E-FEE3-E0CC-B8465CB67A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CDF0C3-8FB7-A2FB-4676-026DCCE6CC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EB72C-B9A1-F539-F165-663DE6E0E225}"/>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5" name="Footer Placeholder 4">
            <a:extLst>
              <a:ext uri="{FF2B5EF4-FFF2-40B4-BE49-F238E27FC236}">
                <a16:creationId xmlns:a16="http://schemas.microsoft.com/office/drawing/2014/main" id="{02021C65-C0B3-7994-729B-B35AB52278E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9B2B238-2076-F0A9-3018-F1220DF18EFD}"/>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2029953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D1F87C-51F7-ECCE-510C-4DF925809F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95747B-47BE-2365-D55F-D151C9624E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33840-56C2-C400-CDBE-BEAC1D1790E9}"/>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5" name="Footer Placeholder 4">
            <a:extLst>
              <a:ext uri="{FF2B5EF4-FFF2-40B4-BE49-F238E27FC236}">
                <a16:creationId xmlns:a16="http://schemas.microsoft.com/office/drawing/2014/main" id="{41034913-D7D2-72E3-9A15-034679E1EBB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C1C2FF2-10DA-B59C-495A-55D7FE582F45}"/>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297749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2555-1117-F438-6D1A-A8A0CC290B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80E68-0B64-9D56-9221-639E44BC92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53918-1F24-0CA5-9790-37E817BD48D1}"/>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5" name="Footer Placeholder 4">
            <a:extLst>
              <a:ext uri="{FF2B5EF4-FFF2-40B4-BE49-F238E27FC236}">
                <a16:creationId xmlns:a16="http://schemas.microsoft.com/office/drawing/2014/main" id="{E494A616-CC2D-D867-D92E-5E52E17A84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B203253-8BD5-CB10-7B9C-6EE57E3E71E0}"/>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709174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F3A0-AF78-6BEE-978F-BF25D96718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0EC614-BA9A-BC27-556F-A3BB647479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985DB4-FF51-0F3C-B0DD-ABBE4172A46E}"/>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5" name="Footer Placeholder 4">
            <a:extLst>
              <a:ext uri="{FF2B5EF4-FFF2-40B4-BE49-F238E27FC236}">
                <a16:creationId xmlns:a16="http://schemas.microsoft.com/office/drawing/2014/main" id="{1881A82F-786B-AF40-80BA-231EB4ACE4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632F356-66E6-4623-CBFF-727380E02B19}"/>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2595307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B5F2-55A2-CDB8-8FC3-14CF3705C2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4C620-DA11-1A62-96A2-00D5BEA83B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183FD-ACBA-D530-4BC8-BE4F810AF0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7F5FD9-C389-B130-24A8-887BEAB7692B}"/>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6" name="Footer Placeholder 5">
            <a:extLst>
              <a:ext uri="{FF2B5EF4-FFF2-40B4-BE49-F238E27FC236}">
                <a16:creationId xmlns:a16="http://schemas.microsoft.com/office/drawing/2014/main" id="{63DFF398-0FAD-3C21-5968-ABCA99CF44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D8B08FB-A309-5D04-4D02-445ED9E98FF9}"/>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3869627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806C-4722-D3C2-92BC-59182FB6DD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6D54E7-A3DE-CAAA-C12C-75ACC1878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24EA9D-D6C7-8ACA-289D-14FE088EDB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C72E1C-EB87-A98D-E7A5-A3765C6F4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22934D-56BC-C68C-B5A5-4B95599CA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31E4ED-B815-446B-7D4F-A2B9C4018AE4}"/>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8" name="Footer Placeholder 7">
            <a:extLst>
              <a:ext uri="{FF2B5EF4-FFF2-40B4-BE49-F238E27FC236}">
                <a16:creationId xmlns:a16="http://schemas.microsoft.com/office/drawing/2014/main" id="{F3BA944B-CA27-8A7E-42AD-2BDCFBEF697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B30D710-EBD9-3B95-F8F3-2CCEB609F492}"/>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3433614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EE29-30D5-B7F0-BFBC-4D0A7898C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62A5E1-E10F-0468-C1B1-78328C16160F}"/>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4" name="Footer Placeholder 3">
            <a:extLst>
              <a:ext uri="{FF2B5EF4-FFF2-40B4-BE49-F238E27FC236}">
                <a16:creationId xmlns:a16="http://schemas.microsoft.com/office/drawing/2014/main" id="{006B658D-6BFE-1E43-EEBE-BDE2A19038A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701E390-3CD0-E76C-0949-20C422F20428}"/>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1326621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953F2-201D-987E-90E9-0FC51C083C39}"/>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3" name="Footer Placeholder 2">
            <a:extLst>
              <a:ext uri="{FF2B5EF4-FFF2-40B4-BE49-F238E27FC236}">
                <a16:creationId xmlns:a16="http://schemas.microsoft.com/office/drawing/2014/main" id="{4D85BF4C-74C7-CD93-34AF-ADF9BD33256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01597BC-5CBB-F179-5AAF-8AC053AE6996}"/>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693731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C41C-85C5-AAEB-0561-B8F664451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C05C79-602C-CB81-8146-A36D93D73A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574E3A-7CB8-B452-5716-508D7A3C6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44BE77-5920-86F8-A1FB-4AE16A3717BB}"/>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6" name="Footer Placeholder 5">
            <a:extLst>
              <a:ext uri="{FF2B5EF4-FFF2-40B4-BE49-F238E27FC236}">
                <a16:creationId xmlns:a16="http://schemas.microsoft.com/office/drawing/2014/main" id="{09ACB27D-BFAC-0C11-3CAD-0F48890AB6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83A83FE-625F-99AF-9FFB-867E9B4BF03C}"/>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3192826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3DC0-1D5B-00F5-6E66-44EACB89B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1D8393-1C39-447A-2B04-F8BAB6F825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E8D136-DC43-DAF4-A310-E3AC9B3CD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A0BB63-3A43-020E-E9B6-AD33F30826A2}"/>
              </a:ext>
            </a:extLst>
          </p:cNvPr>
          <p:cNvSpPr>
            <a:spLocks noGrp="1"/>
          </p:cNvSpPr>
          <p:nvPr>
            <p:ph type="dt" sz="half" idx="10"/>
          </p:nvPr>
        </p:nvSpPr>
        <p:spPr/>
        <p:txBody>
          <a:bodyPr/>
          <a:lstStyle/>
          <a:p>
            <a:fld id="{1FC830C3-9E1C-4549-AE4C-1984BACB3210}" type="datetimeFigureOut">
              <a:rPr lang="en-US" smtClean="0"/>
              <a:t>5/17/24</a:t>
            </a:fld>
            <a:endParaRPr lang="en-US"/>
          </a:p>
        </p:txBody>
      </p:sp>
      <p:sp>
        <p:nvSpPr>
          <p:cNvPr id="6" name="Footer Placeholder 5">
            <a:extLst>
              <a:ext uri="{FF2B5EF4-FFF2-40B4-BE49-F238E27FC236}">
                <a16:creationId xmlns:a16="http://schemas.microsoft.com/office/drawing/2014/main" id="{603FED15-C83D-BE2C-3B90-2999CC12C60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F0436C7-812C-6E3F-A1B9-E44E3CDF5DF4}"/>
              </a:ext>
            </a:extLst>
          </p:cNvPr>
          <p:cNvSpPr>
            <a:spLocks noGrp="1"/>
          </p:cNvSpPr>
          <p:nvPr>
            <p:ph type="sldNum" sz="quarter" idx="12"/>
          </p:nvPr>
        </p:nvSpPr>
        <p:spPr/>
        <p:txBody>
          <a:bodyPr/>
          <a:lstStyle/>
          <a:p>
            <a:fld id="{8393F93E-A409-B14D-88A6-0F36919DF35F}" type="slidenum">
              <a:rPr lang="en-US" smtClean="0"/>
              <a:t>‹#›</a:t>
            </a:fld>
            <a:endParaRPr lang="en-US"/>
          </a:p>
        </p:txBody>
      </p:sp>
    </p:spTree>
    <p:extLst>
      <p:ext uri="{BB962C8B-B14F-4D97-AF65-F5344CB8AC3E}">
        <p14:creationId xmlns:p14="http://schemas.microsoft.com/office/powerpoint/2010/main" val="658154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F373F3-A76A-374D-527D-903B7B3794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CA38CC-F61F-875F-CC03-FFAD45711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7E3CA4F-601C-1E0F-C7BF-78621341D2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Optima" panose="02000503060000020004" pitchFamily="2" charset="0"/>
              </a:defRPr>
            </a:lvl1pPr>
          </a:lstStyle>
          <a:p>
            <a:fld id="{1FC830C3-9E1C-4549-AE4C-1984BACB3210}" type="datetimeFigureOut">
              <a:rPr lang="en-US" smtClean="0"/>
              <a:pPr/>
              <a:t>5/17/24</a:t>
            </a:fld>
            <a:endParaRPr lang="en-US" dirty="0"/>
          </a:p>
        </p:txBody>
      </p:sp>
      <p:sp>
        <p:nvSpPr>
          <p:cNvPr id="6" name="Slide Number Placeholder 5">
            <a:extLst>
              <a:ext uri="{FF2B5EF4-FFF2-40B4-BE49-F238E27FC236}">
                <a16:creationId xmlns:a16="http://schemas.microsoft.com/office/drawing/2014/main" id="{45E9E932-BEA1-E24C-6F46-C3A9DA3C82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Optima" panose="02000503060000020004" pitchFamily="2" charset="0"/>
              </a:defRPr>
            </a:lvl1pPr>
          </a:lstStyle>
          <a:p>
            <a:fld id="{8393F93E-A409-B14D-88A6-0F36919DF35F}" type="slidenum">
              <a:rPr lang="en-US" smtClean="0"/>
              <a:pPr/>
              <a:t>‹#›</a:t>
            </a:fld>
            <a:endParaRPr lang="en-US" dirty="0"/>
          </a:p>
        </p:txBody>
      </p:sp>
      <p:sp>
        <p:nvSpPr>
          <p:cNvPr id="7" name="Footer Placeholder 6">
            <a:extLst>
              <a:ext uri="{FF2B5EF4-FFF2-40B4-BE49-F238E27FC236}">
                <a16:creationId xmlns:a16="http://schemas.microsoft.com/office/drawing/2014/main" id="{083DB80E-0727-31E4-545C-E0057E661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alatino" pitchFamily="2" charset="77"/>
              </a:defRPr>
            </a:lvl1pPr>
          </a:lstStyle>
          <a:p>
            <a:endParaRPr lang="en-US" dirty="0"/>
          </a:p>
        </p:txBody>
      </p:sp>
    </p:spTree>
    <p:extLst>
      <p:ext uri="{BB962C8B-B14F-4D97-AF65-F5344CB8AC3E}">
        <p14:creationId xmlns:p14="http://schemas.microsoft.com/office/powerpoint/2010/main" val="3379385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Optima" panose="0200050306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Optima" panose="0200050306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Optima" panose="0200050306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tima" panose="0200050306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tima" panose="0200050306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tima" panose="0200050306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93F0-51BF-F51A-6AB7-1835D066B319}"/>
              </a:ext>
            </a:extLst>
          </p:cNvPr>
          <p:cNvSpPr>
            <a:spLocks noGrp="1"/>
          </p:cNvSpPr>
          <p:nvPr>
            <p:ph type="ctrTitle"/>
          </p:nvPr>
        </p:nvSpPr>
        <p:spPr>
          <a:xfrm>
            <a:off x="847344" y="1247965"/>
            <a:ext cx="10497312" cy="3591321"/>
          </a:xfrm>
        </p:spPr>
        <p:txBody>
          <a:bodyPr>
            <a:normAutofit/>
          </a:bodyPr>
          <a:lstStyle/>
          <a:p>
            <a:r>
              <a:rPr lang="en-US" sz="7200" b="1" dirty="0"/>
              <a:t>Machine Learning</a:t>
            </a:r>
            <a:br>
              <a:rPr lang="en-US" sz="7200" dirty="0"/>
            </a:br>
            <a:br>
              <a:rPr lang="en-US" sz="7200" dirty="0"/>
            </a:br>
            <a:r>
              <a:rPr lang="en-US" sz="4800" dirty="0">
                <a:solidFill>
                  <a:schemeClr val="bg1">
                    <a:lumMod val="50000"/>
                  </a:schemeClr>
                </a:solidFill>
              </a:rPr>
              <a:t>What is it? Why is it?</a:t>
            </a:r>
            <a:endParaRPr lang="en-US" sz="7200" dirty="0">
              <a:solidFill>
                <a:schemeClr val="bg1">
                  <a:lumMod val="50000"/>
                </a:schemeClr>
              </a:solidFill>
            </a:endParaRPr>
          </a:p>
        </p:txBody>
      </p:sp>
      <p:sp>
        <p:nvSpPr>
          <p:cNvPr id="3" name="Subtitle 2">
            <a:extLst>
              <a:ext uri="{FF2B5EF4-FFF2-40B4-BE49-F238E27FC236}">
                <a16:creationId xmlns:a16="http://schemas.microsoft.com/office/drawing/2014/main" id="{737515B9-8D96-B55F-3DED-7683B15D6711}"/>
              </a:ext>
            </a:extLst>
          </p:cNvPr>
          <p:cNvSpPr>
            <a:spLocks noGrp="1"/>
          </p:cNvSpPr>
          <p:nvPr>
            <p:ph type="subTitle" idx="1"/>
          </p:nvPr>
        </p:nvSpPr>
        <p:spPr>
          <a:xfrm>
            <a:off x="-1104201" y="6283889"/>
            <a:ext cx="5875606" cy="822183"/>
          </a:xfrm>
        </p:spPr>
        <p:txBody>
          <a:bodyPr>
            <a:normAutofit/>
          </a:bodyPr>
          <a:lstStyle/>
          <a:p>
            <a:r>
              <a:rPr lang="en-US" sz="3200" b="1" dirty="0"/>
              <a:t>Drew </a:t>
            </a:r>
            <a:r>
              <a:rPr lang="en-US" sz="3200" b="1" dirty="0" err="1"/>
              <a:t>Dimmery</a:t>
            </a:r>
            <a:endParaRPr lang="en-US" sz="3200" b="1" dirty="0"/>
          </a:p>
        </p:txBody>
      </p:sp>
      <p:pic>
        <p:nvPicPr>
          <p:cNvPr id="4" name="Picture 3">
            <a:extLst>
              <a:ext uri="{FF2B5EF4-FFF2-40B4-BE49-F238E27FC236}">
                <a16:creationId xmlns:a16="http://schemas.microsoft.com/office/drawing/2014/main" id="{6C94A16F-0498-23BA-F9C3-F82DC4ACF321}"/>
              </a:ext>
            </a:extLst>
          </p:cNvPr>
          <p:cNvPicPr>
            <a:picLocks noChangeAspect="1"/>
          </p:cNvPicPr>
          <p:nvPr/>
        </p:nvPicPr>
        <p:blipFill>
          <a:blip r:embed="rId2"/>
          <a:stretch>
            <a:fillRect/>
          </a:stretch>
        </p:blipFill>
        <p:spPr>
          <a:xfrm>
            <a:off x="8015068" y="5872798"/>
            <a:ext cx="4176932" cy="822183"/>
          </a:xfrm>
          <a:prstGeom prst="rect">
            <a:avLst/>
          </a:prstGeom>
        </p:spPr>
      </p:pic>
    </p:spTree>
    <p:extLst>
      <p:ext uri="{BB962C8B-B14F-4D97-AF65-F5344CB8AC3E}">
        <p14:creationId xmlns:p14="http://schemas.microsoft.com/office/powerpoint/2010/main" val="1314731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5A1DD9-B4A1-0315-510D-938FB980D4E3}"/>
              </a:ext>
            </a:extLst>
          </p:cNvPr>
          <p:cNvPicPr>
            <a:picLocks noChangeAspect="1"/>
          </p:cNvPicPr>
          <p:nvPr/>
        </p:nvPicPr>
        <p:blipFill>
          <a:blip r:embed="rId3"/>
          <a:stretch>
            <a:fillRect/>
          </a:stretch>
        </p:blipFill>
        <p:spPr>
          <a:xfrm>
            <a:off x="4330699" y="4773506"/>
            <a:ext cx="3530600" cy="2219429"/>
          </a:xfrm>
          <a:prstGeom prst="rect">
            <a:avLst/>
          </a:prstGeom>
        </p:spPr>
      </p:pic>
      <p:pic>
        <p:nvPicPr>
          <p:cNvPr id="6" name="Picture 5">
            <a:extLst>
              <a:ext uri="{FF2B5EF4-FFF2-40B4-BE49-F238E27FC236}">
                <a16:creationId xmlns:a16="http://schemas.microsoft.com/office/drawing/2014/main" id="{BE39AB25-D6E7-EC9B-AB99-1017BBBC010B}"/>
              </a:ext>
            </a:extLst>
          </p:cNvPr>
          <p:cNvPicPr>
            <a:picLocks noChangeAspect="1"/>
          </p:cNvPicPr>
          <p:nvPr/>
        </p:nvPicPr>
        <p:blipFill>
          <a:blip r:embed="rId4"/>
          <a:stretch>
            <a:fillRect/>
          </a:stretch>
        </p:blipFill>
        <p:spPr>
          <a:xfrm>
            <a:off x="8026128" y="378691"/>
            <a:ext cx="3924792" cy="2904836"/>
          </a:xfrm>
          <a:prstGeom prst="rect">
            <a:avLst/>
          </a:prstGeom>
        </p:spPr>
      </p:pic>
      <p:sp>
        <p:nvSpPr>
          <p:cNvPr id="2" name="Title 1">
            <a:extLst>
              <a:ext uri="{FF2B5EF4-FFF2-40B4-BE49-F238E27FC236}">
                <a16:creationId xmlns:a16="http://schemas.microsoft.com/office/drawing/2014/main" id="{2C4D74A0-E26D-0480-9F07-3C48E41B650F}"/>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4F2EACE3-EBCD-188D-EB08-AE2F577CD8AD}"/>
              </a:ext>
            </a:extLst>
          </p:cNvPr>
          <p:cNvSpPr>
            <a:spLocks noGrp="1"/>
          </p:cNvSpPr>
          <p:nvPr>
            <p:ph idx="1"/>
          </p:nvPr>
        </p:nvSpPr>
        <p:spPr>
          <a:xfrm>
            <a:off x="838200" y="1825624"/>
            <a:ext cx="7363691" cy="5032375"/>
          </a:xfrm>
        </p:spPr>
        <p:txBody>
          <a:bodyPr/>
          <a:lstStyle/>
          <a:p>
            <a:r>
              <a:rPr lang="en-US" dirty="0" err="1"/>
              <a:t>Minorsky</a:t>
            </a:r>
            <a:r>
              <a:rPr lang="en-US" dirty="0"/>
              <a:t>, 1922</a:t>
            </a:r>
          </a:p>
          <a:p>
            <a:pPr lvl="1"/>
            <a:r>
              <a:rPr lang="en-US" dirty="0"/>
              <a:t>PID controller for naval steering</a:t>
            </a:r>
          </a:p>
          <a:p>
            <a:pPr lvl="1"/>
            <a:r>
              <a:rPr lang="en-US" dirty="0"/>
              <a:t>Cybernetics ⇔ </a:t>
            </a:r>
            <a:r>
              <a:rPr lang="el-GR" dirty="0">
                <a:solidFill>
                  <a:srgbClr val="202122"/>
                </a:solidFill>
                <a:effectLst/>
                <a:latin typeface="Arial Narrow" panose="020B0604020202020204" pitchFamily="34" charset="0"/>
                <a:cs typeface="Arial Narrow" panose="020B0604020202020204" pitchFamily="34" charset="0"/>
              </a:rPr>
              <a:t>κυβερνήτης</a:t>
            </a:r>
            <a:r>
              <a:rPr lang="en-US" dirty="0">
                <a:solidFill>
                  <a:srgbClr val="202122"/>
                </a:solidFill>
                <a:effectLst/>
                <a:cs typeface="Arial Narrow" panose="020B0604020202020204" pitchFamily="34" charset="0"/>
              </a:rPr>
              <a:t> </a:t>
            </a:r>
            <a:r>
              <a:rPr lang="en-US" dirty="0">
                <a:solidFill>
                  <a:srgbClr val="202122"/>
                </a:solidFill>
                <a:effectLst/>
                <a:cs typeface="Futura Medium" panose="020B0602020204020303" pitchFamily="34" charset="-79"/>
              </a:rPr>
              <a:t>(“helmsperson”)</a:t>
            </a:r>
            <a:endParaRPr lang="en-US" dirty="0">
              <a:cs typeface="Futura Medium" panose="020B0602020204020303" pitchFamily="34" charset="-79"/>
            </a:endParaRPr>
          </a:p>
          <a:p>
            <a:r>
              <a:rPr lang="en-US" dirty="0"/>
              <a:t>Pitts and McCulloch</a:t>
            </a:r>
          </a:p>
          <a:p>
            <a:pPr lvl="1"/>
            <a:r>
              <a:rPr lang="en-US" dirty="0"/>
              <a:t>Early neural networks</a:t>
            </a:r>
          </a:p>
          <a:p>
            <a:r>
              <a:rPr lang="en-US" dirty="0"/>
              <a:t>Turing</a:t>
            </a:r>
          </a:p>
          <a:p>
            <a:pPr lvl="1"/>
            <a:r>
              <a:rPr lang="en-US" dirty="0"/>
              <a:t>“Computing Machinery and Intelligence”</a:t>
            </a:r>
          </a:p>
          <a:p>
            <a:r>
              <a:rPr lang="en-US" dirty="0"/>
              <a:t>Newell and Simon</a:t>
            </a:r>
          </a:p>
          <a:p>
            <a:pPr lvl="1"/>
            <a:r>
              <a:rPr lang="en-US" dirty="0"/>
              <a:t>“Logic Theorist”</a:t>
            </a:r>
          </a:p>
          <a:p>
            <a:endParaRPr lang="en-US" dirty="0"/>
          </a:p>
        </p:txBody>
      </p:sp>
      <p:pic>
        <p:nvPicPr>
          <p:cNvPr id="4" name="Picture 3">
            <a:extLst>
              <a:ext uri="{FF2B5EF4-FFF2-40B4-BE49-F238E27FC236}">
                <a16:creationId xmlns:a16="http://schemas.microsoft.com/office/drawing/2014/main" id="{C3DC722B-8CFD-7746-75B9-DA7D682D8218}"/>
              </a:ext>
            </a:extLst>
          </p:cNvPr>
          <p:cNvPicPr>
            <a:picLocks noChangeAspect="1"/>
          </p:cNvPicPr>
          <p:nvPr/>
        </p:nvPicPr>
        <p:blipFill>
          <a:blip r:embed="rId5"/>
          <a:stretch>
            <a:fillRect/>
          </a:stretch>
        </p:blipFill>
        <p:spPr>
          <a:xfrm>
            <a:off x="3840570" y="78148"/>
            <a:ext cx="4510859" cy="1601355"/>
          </a:xfrm>
          <a:prstGeom prst="rect">
            <a:avLst/>
          </a:prstGeom>
        </p:spPr>
      </p:pic>
      <p:pic>
        <p:nvPicPr>
          <p:cNvPr id="8" name="Picture 7">
            <a:extLst>
              <a:ext uri="{FF2B5EF4-FFF2-40B4-BE49-F238E27FC236}">
                <a16:creationId xmlns:a16="http://schemas.microsoft.com/office/drawing/2014/main" id="{6D1C423F-DDA1-D3B6-A10B-67F576AA89D4}"/>
              </a:ext>
            </a:extLst>
          </p:cNvPr>
          <p:cNvPicPr>
            <a:picLocks noChangeAspect="1"/>
          </p:cNvPicPr>
          <p:nvPr/>
        </p:nvPicPr>
        <p:blipFill rotWithShape="1">
          <a:blip r:embed="rId6"/>
          <a:srcRect t="14847"/>
          <a:stretch/>
        </p:blipFill>
        <p:spPr>
          <a:xfrm>
            <a:off x="8026128" y="3283527"/>
            <a:ext cx="4165872" cy="3496325"/>
          </a:xfrm>
          <a:prstGeom prst="rect">
            <a:avLst/>
          </a:prstGeom>
        </p:spPr>
      </p:pic>
    </p:spTree>
    <p:extLst>
      <p:ext uri="{BB962C8B-B14F-4D97-AF65-F5344CB8AC3E}">
        <p14:creationId xmlns:p14="http://schemas.microsoft.com/office/powerpoint/2010/main" val="288017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DE7AD1-C947-487C-9353-9CB897F33519}"/>
              </a:ext>
            </a:extLst>
          </p:cNvPr>
          <p:cNvSpPr>
            <a:spLocks noGrp="1"/>
          </p:cNvSpPr>
          <p:nvPr>
            <p:ph type="title"/>
          </p:nvPr>
        </p:nvSpPr>
        <p:spPr/>
        <p:txBody>
          <a:bodyPr/>
          <a:lstStyle/>
          <a:p>
            <a:r>
              <a:rPr lang="en-US" dirty="0"/>
              <a:t>Early AI</a:t>
            </a:r>
          </a:p>
        </p:txBody>
      </p:sp>
      <p:sp>
        <p:nvSpPr>
          <p:cNvPr id="5" name="Text Placeholder 4">
            <a:extLst>
              <a:ext uri="{FF2B5EF4-FFF2-40B4-BE49-F238E27FC236}">
                <a16:creationId xmlns:a16="http://schemas.microsoft.com/office/drawing/2014/main" id="{5FA8DC6B-3646-0235-345F-F961F7D87F05}"/>
              </a:ext>
            </a:extLst>
          </p:cNvPr>
          <p:cNvSpPr>
            <a:spLocks noGrp="1"/>
          </p:cNvSpPr>
          <p:nvPr>
            <p:ph type="body" idx="1"/>
          </p:nvPr>
        </p:nvSpPr>
        <p:spPr/>
        <p:txBody>
          <a:bodyPr/>
          <a:lstStyle/>
          <a:p>
            <a:r>
              <a:rPr lang="en-US" dirty="0"/>
              <a:t>1956 to mid-1970s</a:t>
            </a:r>
          </a:p>
        </p:txBody>
      </p:sp>
    </p:spTree>
    <p:extLst>
      <p:ext uri="{BB962C8B-B14F-4D97-AF65-F5344CB8AC3E}">
        <p14:creationId xmlns:p14="http://schemas.microsoft.com/office/powerpoint/2010/main" val="303125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88368-A4BC-2F52-EE3D-33B9CF938C8E}"/>
              </a:ext>
            </a:extLst>
          </p:cNvPr>
          <p:cNvSpPr>
            <a:spLocks noGrp="1"/>
          </p:cNvSpPr>
          <p:nvPr>
            <p:ph type="title"/>
          </p:nvPr>
        </p:nvSpPr>
        <p:spPr/>
        <p:txBody>
          <a:bodyPr/>
          <a:lstStyle/>
          <a:p>
            <a:r>
              <a:rPr lang="en-US" dirty="0"/>
              <a:t>Key figures</a:t>
            </a:r>
          </a:p>
        </p:txBody>
      </p:sp>
      <p:sp>
        <p:nvSpPr>
          <p:cNvPr id="5" name="Content Placeholder 4">
            <a:extLst>
              <a:ext uri="{FF2B5EF4-FFF2-40B4-BE49-F238E27FC236}">
                <a16:creationId xmlns:a16="http://schemas.microsoft.com/office/drawing/2014/main" id="{067D7FF7-A4B0-D5B0-AFD4-A55819EBF7F0}"/>
              </a:ext>
            </a:extLst>
          </p:cNvPr>
          <p:cNvSpPr>
            <a:spLocks noGrp="1"/>
          </p:cNvSpPr>
          <p:nvPr>
            <p:ph idx="1"/>
          </p:nvPr>
        </p:nvSpPr>
        <p:spPr/>
        <p:txBody>
          <a:bodyPr/>
          <a:lstStyle/>
          <a:p>
            <a:r>
              <a:rPr lang="en-US" dirty="0"/>
              <a:t>Marvin Minsky</a:t>
            </a:r>
          </a:p>
          <a:p>
            <a:r>
              <a:rPr lang="en-US" dirty="0"/>
              <a:t>Allen Newell</a:t>
            </a:r>
          </a:p>
          <a:p>
            <a:r>
              <a:rPr lang="en-US" dirty="0"/>
              <a:t>Herbert Simon</a:t>
            </a:r>
          </a:p>
          <a:p>
            <a:r>
              <a:rPr lang="en-US" dirty="0"/>
              <a:t>Frank Rosenblatt</a:t>
            </a:r>
          </a:p>
          <a:p>
            <a:r>
              <a:rPr lang="en-US" dirty="0"/>
              <a:t>Seymour </a:t>
            </a:r>
            <a:r>
              <a:rPr lang="en-US" dirty="0" err="1"/>
              <a:t>Papert</a:t>
            </a:r>
            <a:endParaRPr lang="en-US" dirty="0"/>
          </a:p>
          <a:p>
            <a:r>
              <a:rPr lang="en-US" dirty="0"/>
              <a:t>Joseph </a:t>
            </a:r>
            <a:r>
              <a:rPr lang="en-US" dirty="0" err="1"/>
              <a:t>Weizenbaum</a:t>
            </a:r>
            <a:endParaRPr lang="en-US" dirty="0"/>
          </a:p>
        </p:txBody>
      </p:sp>
      <p:pic>
        <p:nvPicPr>
          <p:cNvPr id="7" name="Picture 6">
            <a:extLst>
              <a:ext uri="{FF2B5EF4-FFF2-40B4-BE49-F238E27FC236}">
                <a16:creationId xmlns:a16="http://schemas.microsoft.com/office/drawing/2014/main" id="{5FBB09FD-F189-BBC0-8CCC-ABFABF96A220}"/>
              </a:ext>
            </a:extLst>
          </p:cNvPr>
          <p:cNvPicPr>
            <a:picLocks noChangeAspect="1"/>
          </p:cNvPicPr>
          <p:nvPr/>
        </p:nvPicPr>
        <p:blipFill>
          <a:blip r:embed="rId3"/>
          <a:stretch>
            <a:fillRect/>
          </a:stretch>
        </p:blipFill>
        <p:spPr>
          <a:xfrm>
            <a:off x="4900613" y="1065232"/>
            <a:ext cx="7291387" cy="5061437"/>
          </a:xfrm>
          <a:prstGeom prst="rect">
            <a:avLst/>
          </a:prstGeom>
        </p:spPr>
      </p:pic>
    </p:spTree>
    <p:extLst>
      <p:ext uri="{BB962C8B-B14F-4D97-AF65-F5344CB8AC3E}">
        <p14:creationId xmlns:p14="http://schemas.microsoft.com/office/powerpoint/2010/main" val="16124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3F12-1ED4-EE27-BC7F-159F70D91DE2}"/>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A245E83F-B611-0FF8-F443-FD3C21D4BF1B}"/>
              </a:ext>
            </a:extLst>
          </p:cNvPr>
          <p:cNvSpPr>
            <a:spLocks noGrp="1"/>
          </p:cNvSpPr>
          <p:nvPr>
            <p:ph idx="1"/>
          </p:nvPr>
        </p:nvSpPr>
        <p:spPr>
          <a:xfrm>
            <a:off x="1" y="1690688"/>
            <a:ext cx="6726382" cy="5167311"/>
          </a:xfrm>
        </p:spPr>
        <p:txBody>
          <a:bodyPr>
            <a:normAutofit fontScale="70000" lnSpcReduction="20000"/>
          </a:bodyPr>
          <a:lstStyle/>
          <a:p>
            <a:r>
              <a:rPr lang="en-US" dirty="0"/>
              <a:t>Newell and Simon: Reasoning as search</a:t>
            </a:r>
          </a:p>
          <a:p>
            <a:r>
              <a:rPr lang="en-US" dirty="0"/>
              <a:t>Rosenblatt’s Perceptron</a:t>
            </a:r>
          </a:p>
          <a:p>
            <a:r>
              <a:rPr lang="en-US" dirty="0" err="1"/>
              <a:t>Weizenbaum’s</a:t>
            </a:r>
            <a:r>
              <a:rPr lang="en-US" dirty="0"/>
              <a:t> ELIZA</a:t>
            </a:r>
          </a:p>
          <a:p>
            <a:r>
              <a:rPr lang="en-US" dirty="0"/>
              <a:t>Minsky &amp; </a:t>
            </a:r>
            <a:r>
              <a:rPr lang="en-US" dirty="0" err="1"/>
              <a:t>Papert’s</a:t>
            </a:r>
            <a:r>
              <a:rPr lang="en-US" dirty="0"/>
              <a:t> ”micro-worlds”</a:t>
            </a:r>
          </a:p>
          <a:p>
            <a:endParaRPr lang="en-US" dirty="0"/>
          </a:p>
          <a:p>
            <a:r>
              <a:rPr lang="en-US" dirty="0"/>
              <a:t>1958, Simon and Newell: </a:t>
            </a:r>
          </a:p>
          <a:p>
            <a:pPr lvl="1"/>
            <a:r>
              <a:rPr lang="en-US" dirty="0"/>
              <a:t>"within ten years a digital computer will be the world's chess champion" and "within ten years a digital computer will discover and prove an important new mathematical theorem."</a:t>
            </a:r>
          </a:p>
          <a:p>
            <a:r>
              <a:rPr lang="en-US" dirty="0"/>
              <a:t>1965, Simon: </a:t>
            </a:r>
          </a:p>
          <a:p>
            <a:pPr lvl="1"/>
            <a:r>
              <a:rPr lang="en-US" dirty="0"/>
              <a:t>"machines will be capable, within twenty years, of doing any work a man can do."</a:t>
            </a:r>
          </a:p>
          <a:p>
            <a:r>
              <a:rPr lang="en-US" dirty="0"/>
              <a:t>1967, Minsky: </a:t>
            </a:r>
          </a:p>
          <a:p>
            <a:pPr lvl="1"/>
            <a:r>
              <a:rPr lang="en-US" dirty="0"/>
              <a:t>"Within a generation ... the problem of creating 'artificial intelligence' will substantially be solved."</a:t>
            </a:r>
          </a:p>
          <a:p>
            <a:r>
              <a:rPr lang="en-US" dirty="0"/>
              <a:t>1970, Minsky: </a:t>
            </a:r>
          </a:p>
          <a:p>
            <a:pPr lvl="1"/>
            <a:r>
              <a:rPr lang="en-US" dirty="0"/>
              <a:t>"In from three to eight years we will have a machine with the general intelligence of an average human being."</a:t>
            </a:r>
          </a:p>
          <a:p>
            <a:endParaRPr lang="en-US" dirty="0"/>
          </a:p>
        </p:txBody>
      </p:sp>
      <p:pic>
        <p:nvPicPr>
          <p:cNvPr id="4" name="Picture 3">
            <a:extLst>
              <a:ext uri="{FF2B5EF4-FFF2-40B4-BE49-F238E27FC236}">
                <a16:creationId xmlns:a16="http://schemas.microsoft.com/office/drawing/2014/main" id="{A1DD9693-CCF7-CE71-1D5E-B216EE8093C3}"/>
              </a:ext>
            </a:extLst>
          </p:cNvPr>
          <p:cNvPicPr>
            <a:picLocks noChangeAspect="1"/>
          </p:cNvPicPr>
          <p:nvPr/>
        </p:nvPicPr>
        <p:blipFill>
          <a:blip r:embed="rId3"/>
          <a:stretch>
            <a:fillRect/>
          </a:stretch>
        </p:blipFill>
        <p:spPr>
          <a:xfrm>
            <a:off x="7540621" y="0"/>
            <a:ext cx="4080456" cy="2878282"/>
          </a:xfrm>
          <a:prstGeom prst="rect">
            <a:avLst/>
          </a:prstGeom>
        </p:spPr>
      </p:pic>
      <p:pic>
        <p:nvPicPr>
          <p:cNvPr id="5" name="Picture 4">
            <a:extLst>
              <a:ext uri="{FF2B5EF4-FFF2-40B4-BE49-F238E27FC236}">
                <a16:creationId xmlns:a16="http://schemas.microsoft.com/office/drawing/2014/main" id="{39B58517-4727-F3BF-00C1-55CCA18D4324}"/>
              </a:ext>
            </a:extLst>
          </p:cNvPr>
          <p:cNvPicPr>
            <a:picLocks noChangeAspect="1"/>
          </p:cNvPicPr>
          <p:nvPr/>
        </p:nvPicPr>
        <p:blipFill rotWithShape="1">
          <a:blip r:embed="rId4"/>
          <a:srcRect r="5054"/>
          <a:stretch/>
        </p:blipFill>
        <p:spPr>
          <a:xfrm>
            <a:off x="6726382" y="3124956"/>
            <a:ext cx="5465618" cy="3733044"/>
          </a:xfrm>
          <a:prstGeom prst="rect">
            <a:avLst/>
          </a:prstGeom>
        </p:spPr>
      </p:pic>
    </p:spTree>
    <p:extLst>
      <p:ext uri="{BB962C8B-B14F-4D97-AF65-F5344CB8AC3E}">
        <p14:creationId xmlns:p14="http://schemas.microsoft.com/office/powerpoint/2010/main" val="97440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C833-53A2-4CEF-D292-51675850FBAA}"/>
              </a:ext>
            </a:extLst>
          </p:cNvPr>
          <p:cNvSpPr>
            <a:spLocks noGrp="1"/>
          </p:cNvSpPr>
          <p:nvPr>
            <p:ph type="title"/>
          </p:nvPr>
        </p:nvSpPr>
        <p:spPr/>
        <p:txBody>
          <a:bodyPr/>
          <a:lstStyle/>
          <a:p>
            <a:r>
              <a:rPr lang="en-US" dirty="0"/>
              <a:t>A typology of (some) data tasks</a:t>
            </a:r>
          </a:p>
        </p:txBody>
      </p:sp>
      <p:sp>
        <p:nvSpPr>
          <p:cNvPr id="3" name="Content Placeholder 2">
            <a:extLst>
              <a:ext uri="{FF2B5EF4-FFF2-40B4-BE49-F238E27FC236}">
                <a16:creationId xmlns:a16="http://schemas.microsoft.com/office/drawing/2014/main" id="{7E385072-892B-FA71-B449-EB3A85847E02}"/>
              </a:ext>
            </a:extLst>
          </p:cNvPr>
          <p:cNvSpPr>
            <a:spLocks noGrp="1"/>
          </p:cNvSpPr>
          <p:nvPr>
            <p:ph idx="1"/>
          </p:nvPr>
        </p:nvSpPr>
        <p:spPr>
          <a:xfrm>
            <a:off x="357187" y="1825624"/>
            <a:ext cx="9164183" cy="5032375"/>
          </a:xfrm>
        </p:spPr>
        <p:txBody>
          <a:bodyPr numCol="1">
            <a:normAutofit/>
          </a:bodyPr>
          <a:lstStyle/>
          <a:p>
            <a:r>
              <a:rPr lang="en-US" dirty="0">
                <a:solidFill>
                  <a:srgbClr val="0070C0"/>
                </a:solidFill>
              </a:rPr>
              <a:t>Description</a:t>
            </a:r>
          </a:p>
          <a:p>
            <a:pPr lvl="1"/>
            <a:r>
              <a:rPr lang="en-US" dirty="0"/>
              <a:t>Summarizing or representing data in a compact way</a:t>
            </a:r>
          </a:p>
          <a:p>
            <a:pPr lvl="1"/>
            <a:r>
              <a:rPr lang="en-US" dirty="0">
                <a:solidFill>
                  <a:srgbClr val="0070C0"/>
                </a:solidFill>
              </a:rPr>
              <a:t>What</a:t>
            </a:r>
            <a:r>
              <a:rPr lang="en-US" dirty="0"/>
              <a:t> is the state of the world?</a:t>
            </a:r>
          </a:p>
          <a:p>
            <a:r>
              <a:rPr lang="en-US" dirty="0">
                <a:solidFill>
                  <a:schemeClr val="accent6"/>
                </a:solidFill>
              </a:rPr>
              <a:t>Prediction</a:t>
            </a:r>
          </a:p>
          <a:p>
            <a:pPr lvl="1"/>
            <a:r>
              <a:rPr lang="en-US" dirty="0"/>
              <a:t>Predicting new or future observations</a:t>
            </a:r>
          </a:p>
          <a:p>
            <a:pPr lvl="1"/>
            <a:r>
              <a:rPr lang="en-US" dirty="0"/>
              <a:t>What </a:t>
            </a:r>
            <a:r>
              <a:rPr lang="en-US" dirty="0">
                <a:solidFill>
                  <a:schemeClr val="accent6"/>
                </a:solidFill>
              </a:rPr>
              <a:t>will</a:t>
            </a:r>
            <a:r>
              <a:rPr lang="en-US" dirty="0"/>
              <a:t> the state of the world be?</a:t>
            </a:r>
          </a:p>
          <a:p>
            <a:pPr lvl="1"/>
            <a:r>
              <a:rPr lang="en-US" dirty="0"/>
              <a:t>Given what we know about part of the world, what does that </a:t>
            </a:r>
            <a:r>
              <a:rPr lang="en-US" dirty="0">
                <a:solidFill>
                  <a:schemeClr val="accent6"/>
                </a:solidFill>
              </a:rPr>
              <a:t>imply</a:t>
            </a:r>
            <a:r>
              <a:rPr lang="en-US" dirty="0"/>
              <a:t> about other parts?</a:t>
            </a:r>
          </a:p>
          <a:p>
            <a:r>
              <a:rPr lang="en-US" dirty="0">
                <a:solidFill>
                  <a:schemeClr val="accent4"/>
                </a:solidFill>
              </a:rPr>
              <a:t>Explanation</a:t>
            </a:r>
          </a:p>
          <a:p>
            <a:pPr lvl="1"/>
            <a:r>
              <a:rPr lang="en-US" i="1" dirty="0"/>
              <a:t>Causal</a:t>
            </a:r>
            <a:r>
              <a:rPr lang="en-US" dirty="0"/>
              <a:t> explanation</a:t>
            </a:r>
          </a:p>
          <a:p>
            <a:pPr lvl="1"/>
            <a:r>
              <a:rPr lang="en-US" dirty="0">
                <a:solidFill>
                  <a:schemeClr val="accent4"/>
                </a:solidFill>
              </a:rPr>
              <a:t>How</a:t>
            </a:r>
            <a:r>
              <a:rPr lang="en-US" dirty="0"/>
              <a:t> do elements of the world relate together?</a:t>
            </a:r>
          </a:p>
          <a:p>
            <a:pPr lvl="1"/>
            <a:r>
              <a:rPr lang="en-US" dirty="0"/>
              <a:t>What would happen if we </a:t>
            </a:r>
            <a:r>
              <a:rPr lang="en-US" dirty="0">
                <a:solidFill>
                  <a:schemeClr val="accent4"/>
                </a:solidFill>
              </a:rPr>
              <a:t>changed</a:t>
            </a:r>
            <a:r>
              <a:rPr lang="en-US" dirty="0"/>
              <a:t> one piece?</a:t>
            </a:r>
          </a:p>
          <a:p>
            <a:endParaRPr lang="en-US" dirty="0"/>
          </a:p>
        </p:txBody>
      </p:sp>
    </p:spTree>
    <p:extLst>
      <p:ext uri="{BB962C8B-B14F-4D97-AF65-F5344CB8AC3E}">
        <p14:creationId xmlns:p14="http://schemas.microsoft.com/office/powerpoint/2010/main" val="16676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9B79-439E-962E-96CF-DC50822AD5CC}"/>
              </a:ext>
            </a:extLst>
          </p:cNvPr>
          <p:cNvSpPr>
            <a:spLocks noGrp="1"/>
          </p:cNvSpPr>
          <p:nvPr>
            <p:ph type="title"/>
          </p:nvPr>
        </p:nvSpPr>
        <p:spPr/>
        <p:txBody>
          <a:bodyPr/>
          <a:lstStyle/>
          <a:p>
            <a:r>
              <a:rPr lang="en-US" dirty="0"/>
              <a:t>Supervised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C36658-92A4-4917-604A-0011FA469D2B}"/>
                  </a:ext>
                </a:extLst>
              </p:cNvPr>
              <p:cNvSpPr>
                <a:spLocks noGrp="1"/>
              </p:cNvSpPr>
              <p:nvPr>
                <p:ph idx="1"/>
              </p:nvPr>
            </p:nvSpPr>
            <p:spPr/>
            <p:txBody>
              <a:bodyPr/>
              <a:lstStyle/>
              <a:p>
                <a:r>
                  <a:rPr lang="en-US" b="0" dirty="0"/>
                  <a:t>Given examples </a:t>
                </a:r>
                <a14:m>
                  <m:oMath xmlns:m="http://schemas.openxmlformats.org/officeDocument/2006/math">
                    <m:r>
                      <a:rPr lang="en-US" smtClean="0">
                        <a:latin typeface="Cambria Math" panose="02040503050406030204" pitchFamily="18" charset="0"/>
                      </a:rPr>
                      <m:t>𝑋</m:t>
                    </m:r>
                  </m:oMath>
                </a14:m>
                <a:r>
                  <a:rPr lang="en-US" b="0" dirty="0"/>
                  <a:t> with labels </a:t>
                </a:r>
                <a14:m>
                  <m:oMath xmlns:m="http://schemas.openxmlformats.org/officeDocument/2006/math">
                    <m:r>
                      <a:rPr lang="en-US" smtClean="0">
                        <a:latin typeface="Cambria Math" panose="02040503050406030204" pitchFamily="18" charset="0"/>
                      </a:rPr>
                      <m:t>𝑦</m:t>
                    </m:r>
                  </m:oMath>
                </a14:m>
                <a:endParaRPr lang="en-US" b="0" dirty="0"/>
              </a:p>
              <a:p>
                <a:r>
                  <a:rPr lang="en-US" b="0" dirty="0">
                    <a:solidFill>
                      <a:schemeClr val="accent6"/>
                    </a:solidFill>
                  </a:rPr>
                  <a:t>Prediction</a:t>
                </a:r>
              </a:p>
              <a:p>
                <a:r>
                  <a:rPr lang="en-US" b="0" dirty="0"/>
                  <a:t>Classification</a:t>
                </a:r>
              </a:p>
              <a:p>
                <a:pPr lvl="1"/>
                <a:r>
                  <a:rPr lang="en-US" b="0" dirty="0"/>
                  <a:t>Learn </a:t>
                </a:r>
                <a14:m>
                  <m:oMath xmlns:m="http://schemas.openxmlformats.org/officeDocument/2006/math">
                    <m:r>
                      <a:rPr lang="en-US" smtClean="0">
                        <a:latin typeface="Cambria Math" panose="02040503050406030204" pitchFamily="18" charset="0"/>
                        <a:ea typeface="Cambria Math" panose="02040503050406030204" pitchFamily="18" charset="0"/>
                      </a:rPr>
                      <m:t>𝑓</m:t>
                    </m:r>
                    <m:d>
                      <m:dPr>
                        <m:ctrlPr>
                          <a:rPr lang="en-US" smtClean="0">
                            <a:latin typeface="Cambria Math" panose="02040503050406030204" pitchFamily="18" charset="0"/>
                            <a:ea typeface="Cambria Math" panose="02040503050406030204" pitchFamily="18" charset="0"/>
                          </a:rPr>
                        </m:ctrlPr>
                      </m:dPr>
                      <m:e>
                        <m:r>
                          <a:rPr lang="en-US" smtClean="0">
                            <a:latin typeface="Cambria Math" panose="02040503050406030204" pitchFamily="18" charset="0"/>
                            <a:ea typeface="Cambria Math" panose="02040503050406030204" pitchFamily="18" charset="0"/>
                          </a:rPr>
                          <m:t>𝑥</m:t>
                        </m:r>
                      </m:e>
                    </m:d>
                    <m:r>
                      <a:rPr lang="en-US" smtClean="0">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𝒳</m:t>
                    </m:r>
                    <m:r>
                      <a:rPr lang="en-US" smtClean="0">
                        <a:latin typeface="Cambria Math" panose="02040503050406030204" pitchFamily="18" charset="0"/>
                        <a:ea typeface="Cambria Math" panose="02040503050406030204" pitchFamily="18" charset="0"/>
                      </a:rPr>
                      <m:t>→{0,1}</m:t>
                    </m:r>
                  </m:oMath>
                </a14:m>
                <a:endParaRPr lang="en-US" dirty="0">
                  <a:ea typeface="Palatino" pitchFamily="2" charset="77"/>
                </a:endParaRPr>
              </a:p>
              <a:p>
                <a:r>
                  <a:rPr lang="en-US" b="0" dirty="0"/>
                  <a:t>Regression</a:t>
                </a:r>
              </a:p>
              <a:p>
                <a:pPr lvl="1"/>
                <a:r>
                  <a:rPr lang="en-US" b="0" dirty="0"/>
                  <a:t>Learn </a:t>
                </a:r>
                <a14:m>
                  <m:oMath xmlns:m="http://schemas.openxmlformats.org/officeDocument/2006/math">
                    <m:r>
                      <a:rPr lang="en-US" smtClean="0">
                        <a:latin typeface="Cambria Math" panose="02040503050406030204" pitchFamily="18" charset="0"/>
                        <a:ea typeface="Cambria Math" panose="02040503050406030204" pitchFamily="18" charset="0"/>
                      </a:rPr>
                      <m:t>𝑓</m:t>
                    </m:r>
                    <m:r>
                      <a:rPr lang="en-US" smtClean="0">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𝑥</m:t>
                    </m:r>
                    <m:r>
                      <a:rPr lang="en-US" smtClean="0">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𝒳</m:t>
                    </m:r>
                    <m:r>
                      <a:rPr lang="en-US" smtClean="0">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ℝ</m:t>
                    </m:r>
                  </m:oMath>
                </a14:m>
                <a:endParaRPr lang="en-US" dirty="0">
                  <a:ea typeface="Palatino" pitchFamily="2" charset="77"/>
                </a:endParaRPr>
              </a:p>
              <a:p>
                <a:endParaRPr lang="en-US" dirty="0">
                  <a:ea typeface="Palatino" pitchFamily="2" charset="77"/>
                </a:endParaRPr>
              </a:p>
            </p:txBody>
          </p:sp>
        </mc:Choice>
        <mc:Fallback>
          <p:sp>
            <p:nvSpPr>
              <p:cNvPr id="3" name="Content Placeholder 2">
                <a:extLst>
                  <a:ext uri="{FF2B5EF4-FFF2-40B4-BE49-F238E27FC236}">
                    <a16:creationId xmlns:a16="http://schemas.microsoft.com/office/drawing/2014/main" id="{6FC36658-92A4-4917-604A-0011FA469D2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CDAFDA1-700E-2F29-8CA6-4E6DF69449B2}"/>
              </a:ext>
            </a:extLst>
          </p:cNvPr>
          <p:cNvPicPr>
            <a:picLocks noChangeAspect="1"/>
          </p:cNvPicPr>
          <p:nvPr/>
        </p:nvPicPr>
        <p:blipFill>
          <a:blip r:embed="rId3"/>
          <a:stretch>
            <a:fillRect/>
          </a:stretch>
        </p:blipFill>
        <p:spPr>
          <a:xfrm>
            <a:off x="4648201" y="2904708"/>
            <a:ext cx="7543799" cy="3850104"/>
          </a:xfrm>
          <a:prstGeom prst="rect">
            <a:avLst/>
          </a:prstGeom>
        </p:spPr>
      </p:pic>
    </p:spTree>
    <p:extLst>
      <p:ext uri="{BB962C8B-B14F-4D97-AF65-F5344CB8AC3E}">
        <p14:creationId xmlns:p14="http://schemas.microsoft.com/office/powerpoint/2010/main" val="308999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BA12-D663-267A-3101-E97E367F15E6}"/>
              </a:ext>
            </a:extLst>
          </p:cNvPr>
          <p:cNvSpPr>
            <a:spLocks noGrp="1"/>
          </p:cNvSpPr>
          <p:nvPr>
            <p:ph type="title"/>
          </p:nvPr>
        </p:nvSpPr>
        <p:spPr/>
        <p:txBody>
          <a:bodyPr/>
          <a:lstStyle/>
          <a:p>
            <a:r>
              <a:rPr lang="en-US" dirty="0"/>
              <a:t>Classification examples</a:t>
            </a:r>
          </a:p>
        </p:txBody>
      </p:sp>
      <p:pic>
        <p:nvPicPr>
          <p:cNvPr id="5" name="Content Placeholder 4">
            <a:extLst>
              <a:ext uri="{FF2B5EF4-FFF2-40B4-BE49-F238E27FC236}">
                <a16:creationId xmlns:a16="http://schemas.microsoft.com/office/drawing/2014/main" id="{2725B97C-3C6C-F00E-827C-D14CE76FEE68}"/>
              </a:ext>
            </a:extLst>
          </p:cNvPr>
          <p:cNvPicPr>
            <a:picLocks noGrp="1" noChangeAspect="1"/>
          </p:cNvPicPr>
          <p:nvPr>
            <p:ph idx="1"/>
          </p:nvPr>
        </p:nvPicPr>
        <p:blipFill>
          <a:blip r:embed="rId3"/>
          <a:stretch>
            <a:fillRect/>
          </a:stretch>
        </p:blipFill>
        <p:spPr>
          <a:xfrm>
            <a:off x="0" y="1840758"/>
            <a:ext cx="6127394" cy="4351338"/>
          </a:xfrm>
        </p:spPr>
      </p:pic>
      <p:pic>
        <p:nvPicPr>
          <p:cNvPr id="7" name="Picture 6">
            <a:extLst>
              <a:ext uri="{FF2B5EF4-FFF2-40B4-BE49-F238E27FC236}">
                <a16:creationId xmlns:a16="http://schemas.microsoft.com/office/drawing/2014/main" id="{316D36E1-ADD1-7EF4-E433-A67D97783480}"/>
              </a:ext>
            </a:extLst>
          </p:cNvPr>
          <p:cNvPicPr>
            <a:picLocks noChangeAspect="1"/>
          </p:cNvPicPr>
          <p:nvPr/>
        </p:nvPicPr>
        <p:blipFill>
          <a:blip r:embed="rId4"/>
          <a:stretch>
            <a:fillRect/>
          </a:stretch>
        </p:blipFill>
        <p:spPr>
          <a:xfrm>
            <a:off x="6539662" y="1504950"/>
            <a:ext cx="5652338" cy="2325739"/>
          </a:xfrm>
          <a:prstGeom prst="rect">
            <a:avLst/>
          </a:prstGeom>
        </p:spPr>
      </p:pic>
      <p:pic>
        <p:nvPicPr>
          <p:cNvPr id="9" name="Picture 8">
            <a:extLst>
              <a:ext uri="{FF2B5EF4-FFF2-40B4-BE49-F238E27FC236}">
                <a16:creationId xmlns:a16="http://schemas.microsoft.com/office/drawing/2014/main" id="{3AC06130-8B75-E655-F0A8-B0E65F7D2038}"/>
              </a:ext>
            </a:extLst>
          </p:cNvPr>
          <p:cNvPicPr>
            <a:picLocks noChangeAspect="1"/>
          </p:cNvPicPr>
          <p:nvPr/>
        </p:nvPicPr>
        <p:blipFill>
          <a:blip r:embed="rId5"/>
          <a:stretch>
            <a:fillRect/>
          </a:stretch>
        </p:blipFill>
        <p:spPr>
          <a:xfrm>
            <a:off x="6539662" y="3951236"/>
            <a:ext cx="5652338" cy="3530950"/>
          </a:xfrm>
          <a:prstGeom prst="rect">
            <a:avLst/>
          </a:prstGeom>
        </p:spPr>
      </p:pic>
    </p:spTree>
    <p:extLst>
      <p:ext uri="{BB962C8B-B14F-4D97-AF65-F5344CB8AC3E}">
        <p14:creationId xmlns:p14="http://schemas.microsoft.com/office/powerpoint/2010/main" val="1500492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E133-4D7F-1949-66D9-8C0CF2E8D299}"/>
              </a:ext>
            </a:extLst>
          </p:cNvPr>
          <p:cNvSpPr>
            <a:spLocks noGrp="1"/>
          </p:cNvSpPr>
          <p:nvPr>
            <p:ph type="title"/>
          </p:nvPr>
        </p:nvSpPr>
        <p:spPr/>
        <p:txBody>
          <a:bodyPr/>
          <a:lstStyle/>
          <a:p>
            <a:r>
              <a:rPr lang="en-US" dirty="0"/>
              <a:t>Regression examples</a:t>
            </a:r>
          </a:p>
        </p:txBody>
      </p:sp>
      <p:pic>
        <p:nvPicPr>
          <p:cNvPr id="5" name="Content Placeholder 4">
            <a:extLst>
              <a:ext uri="{FF2B5EF4-FFF2-40B4-BE49-F238E27FC236}">
                <a16:creationId xmlns:a16="http://schemas.microsoft.com/office/drawing/2014/main" id="{178D22F3-4830-F286-C350-4A79018EED2F}"/>
              </a:ext>
            </a:extLst>
          </p:cNvPr>
          <p:cNvPicPr>
            <a:picLocks noGrp="1" noChangeAspect="1"/>
          </p:cNvPicPr>
          <p:nvPr>
            <p:ph idx="1"/>
          </p:nvPr>
        </p:nvPicPr>
        <p:blipFill>
          <a:blip r:embed="rId2"/>
          <a:stretch>
            <a:fillRect/>
          </a:stretch>
        </p:blipFill>
        <p:spPr>
          <a:xfrm>
            <a:off x="247650" y="1690688"/>
            <a:ext cx="6510338" cy="2951353"/>
          </a:xfrm>
        </p:spPr>
      </p:pic>
      <p:pic>
        <p:nvPicPr>
          <p:cNvPr id="7" name="Picture 6">
            <a:extLst>
              <a:ext uri="{FF2B5EF4-FFF2-40B4-BE49-F238E27FC236}">
                <a16:creationId xmlns:a16="http://schemas.microsoft.com/office/drawing/2014/main" id="{1D9D9D0A-BEBD-8888-6B89-2AFF9697D0D6}"/>
              </a:ext>
            </a:extLst>
          </p:cNvPr>
          <p:cNvPicPr>
            <a:picLocks noChangeAspect="1"/>
          </p:cNvPicPr>
          <p:nvPr/>
        </p:nvPicPr>
        <p:blipFill>
          <a:blip r:embed="rId3"/>
          <a:stretch>
            <a:fillRect/>
          </a:stretch>
        </p:blipFill>
        <p:spPr>
          <a:xfrm>
            <a:off x="6757988" y="1949096"/>
            <a:ext cx="5434012" cy="2286901"/>
          </a:xfrm>
          <a:prstGeom prst="rect">
            <a:avLst/>
          </a:prstGeom>
        </p:spPr>
      </p:pic>
      <p:pic>
        <p:nvPicPr>
          <p:cNvPr id="9" name="Picture 8">
            <a:extLst>
              <a:ext uri="{FF2B5EF4-FFF2-40B4-BE49-F238E27FC236}">
                <a16:creationId xmlns:a16="http://schemas.microsoft.com/office/drawing/2014/main" id="{E918FC5C-864D-66E8-FD2C-2529FD12AF32}"/>
              </a:ext>
            </a:extLst>
          </p:cNvPr>
          <p:cNvPicPr>
            <a:picLocks noChangeAspect="1"/>
          </p:cNvPicPr>
          <p:nvPr/>
        </p:nvPicPr>
        <p:blipFill>
          <a:blip r:embed="rId4"/>
          <a:stretch>
            <a:fillRect/>
          </a:stretch>
        </p:blipFill>
        <p:spPr>
          <a:xfrm>
            <a:off x="3390899" y="4546792"/>
            <a:ext cx="5953126" cy="2254588"/>
          </a:xfrm>
          <a:prstGeom prst="rect">
            <a:avLst/>
          </a:prstGeom>
        </p:spPr>
      </p:pic>
    </p:spTree>
    <p:extLst>
      <p:ext uri="{BB962C8B-B14F-4D97-AF65-F5344CB8AC3E}">
        <p14:creationId xmlns:p14="http://schemas.microsoft.com/office/powerpoint/2010/main" val="3341098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AA4C3A-ADFE-10CB-5536-D129DED26499}"/>
              </a:ext>
            </a:extLst>
          </p:cNvPr>
          <p:cNvSpPr>
            <a:spLocks noGrp="1"/>
          </p:cNvSpPr>
          <p:nvPr>
            <p:ph type="title"/>
          </p:nvPr>
        </p:nvSpPr>
        <p:spPr/>
        <p:txBody>
          <a:bodyPr/>
          <a:lstStyle/>
          <a:p>
            <a:r>
              <a:rPr lang="en-US" dirty="0"/>
              <a:t>AI Winter (it’s so over)</a:t>
            </a:r>
          </a:p>
        </p:txBody>
      </p:sp>
      <p:sp>
        <p:nvSpPr>
          <p:cNvPr id="5" name="Text Placeholder 4">
            <a:extLst>
              <a:ext uri="{FF2B5EF4-FFF2-40B4-BE49-F238E27FC236}">
                <a16:creationId xmlns:a16="http://schemas.microsoft.com/office/drawing/2014/main" id="{EC00B047-F391-FCE4-CEDA-489E025DACC8}"/>
              </a:ext>
            </a:extLst>
          </p:cNvPr>
          <p:cNvSpPr>
            <a:spLocks noGrp="1"/>
          </p:cNvSpPr>
          <p:nvPr>
            <p:ph type="body" idx="1"/>
          </p:nvPr>
        </p:nvSpPr>
        <p:spPr/>
        <p:txBody>
          <a:bodyPr/>
          <a:lstStyle/>
          <a:p>
            <a:r>
              <a:rPr lang="en-US" dirty="0"/>
              <a:t>Mid 1970s to 1980</a:t>
            </a:r>
          </a:p>
        </p:txBody>
      </p:sp>
    </p:spTree>
    <p:extLst>
      <p:ext uri="{BB962C8B-B14F-4D97-AF65-F5344CB8AC3E}">
        <p14:creationId xmlns:p14="http://schemas.microsoft.com/office/powerpoint/2010/main" val="2169740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15A8F9-B632-61D3-69D0-E9CD655E6DEB}"/>
              </a:ext>
            </a:extLst>
          </p:cNvPr>
          <p:cNvPicPr>
            <a:picLocks noChangeAspect="1"/>
          </p:cNvPicPr>
          <p:nvPr/>
        </p:nvPicPr>
        <p:blipFill>
          <a:blip r:embed="rId3"/>
          <a:stretch>
            <a:fillRect/>
          </a:stretch>
        </p:blipFill>
        <p:spPr>
          <a:xfrm>
            <a:off x="7195425" y="-148952"/>
            <a:ext cx="5348671" cy="4011503"/>
          </a:xfrm>
          <a:prstGeom prst="rect">
            <a:avLst/>
          </a:prstGeom>
        </p:spPr>
      </p:pic>
      <p:sp>
        <p:nvSpPr>
          <p:cNvPr id="4" name="Title 3">
            <a:extLst>
              <a:ext uri="{FF2B5EF4-FFF2-40B4-BE49-F238E27FC236}">
                <a16:creationId xmlns:a16="http://schemas.microsoft.com/office/drawing/2014/main" id="{29A111F7-8103-D947-9E34-5B01F3533C01}"/>
              </a:ext>
            </a:extLst>
          </p:cNvPr>
          <p:cNvSpPr>
            <a:spLocks noGrp="1"/>
          </p:cNvSpPr>
          <p:nvPr>
            <p:ph type="title"/>
          </p:nvPr>
        </p:nvSpPr>
        <p:spPr/>
        <p:txBody>
          <a:bodyPr/>
          <a:lstStyle/>
          <a:p>
            <a:r>
              <a:rPr lang="en-US" dirty="0"/>
              <a:t>Problems</a:t>
            </a:r>
          </a:p>
        </p:txBody>
      </p:sp>
      <p:sp>
        <p:nvSpPr>
          <p:cNvPr id="5" name="Content Placeholder 4">
            <a:extLst>
              <a:ext uri="{FF2B5EF4-FFF2-40B4-BE49-F238E27FC236}">
                <a16:creationId xmlns:a16="http://schemas.microsoft.com/office/drawing/2014/main" id="{DF97313C-C6F8-0A41-CD31-ED90ED461806}"/>
              </a:ext>
            </a:extLst>
          </p:cNvPr>
          <p:cNvSpPr>
            <a:spLocks noGrp="1"/>
          </p:cNvSpPr>
          <p:nvPr>
            <p:ph idx="1"/>
          </p:nvPr>
        </p:nvSpPr>
        <p:spPr>
          <a:xfrm>
            <a:off x="223345" y="1841390"/>
            <a:ext cx="7927428" cy="4789488"/>
          </a:xfrm>
        </p:spPr>
        <p:txBody>
          <a:bodyPr/>
          <a:lstStyle/>
          <a:p>
            <a:r>
              <a:rPr lang="en-US" dirty="0"/>
              <a:t>Funding dried up</a:t>
            </a:r>
          </a:p>
          <a:p>
            <a:pPr lvl="1"/>
            <a:r>
              <a:rPr lang="en-US" dirty="0" err="1"/>
              <a:t>Lighthill</a:t>
            </a:r>
            <a:r>
              <a:rPr lang="en-US" dirty="0"/>
              <a:t> Report in the UK</a:t>
            </a:r>
          </a:p>
          <a:p>
            <a:r>
              <a:rPr lang="en-US" dirty="0"/>
              <a:t>Hardware might not be ready</a:t>
            </a:r>
          </a:p>
          <a:p>
            <a:pPr lvl="1"/>
            <a:r>
              <a:rPr lang="en-US" dirty="0"/>
              <a:t>Moore’s law</a:t>
            </a:r>
          </a:p>
          <a:p>
            <a:r>
              <a:rPr lang="en-US" dirty="0"/>
              <a:t>Expectations about scaling were unreasonable</a:t>
            </a:r>
          </a:p>
          <a:p>
            <a:pPr lvl="1"/>
            <a:r>
              <a:rPr lang="en-US" dirty="0"/>
              <a:t>Low complexity of micro-worlds</a:t>
            </a:r>
          </a:p>
          <a:p>
            <a:r>
              <a:rPr lang="en-US" dirty="0"/>
              <a:t>Minsky and </a:t>
            </a:r>
            <a:r>
              <a:rPr lang="en-US" dirty="0" err="1"/>
              <a:t>Papert</a:t>
            </a:r>
            <a:r>
              <a:rPr lang="en-US" dirty="0"/>
              <a:t> showed problems with </a:t>
            </a:r>
            <a:r>
              <a:rPr lang="en-US" dirty="0" err="1"/>
              <a:t>Perceptrons</a:t>
            </a:r>
            <a:endParaRPr lang="en-US" dirty="0"/>
          </a:p>
          <a:p>
            <a:pPr lvl="1"/>
            <a:r>
              <a:rPr lang="en-US" dirty="0"/>
              <a:t>Cannot learn certain simple functions</a:t>
            </a:r>
          </a:p>
          <a:p>
            <a:pPr lvl="1"/>
            <a:r>
              <a:rPr lang="en-US" dirty="0"/>
              <a:t>Does not have a unique solution</a:t>
            </a:r>
          </a:p>
        </p:txBody>
      </p:sp>
    </p:spTree>
    <p:extLst>
      <p:ext uri="{BB962C8B-B14F-4D97-AF65-F5344CB8AC3E}">
        <p14:creationId xmlns:p14="http://schemas.microsoft.com/office/powerpoint/2010/main" val="381209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1DE2-E799-7633-4A44-009A33B43159}"/>
              </a:ext>
            </a:extLst>
          </p:cNvPr>
          <p:cNvSpPr>
            <a:spLocks noGrp="1"/>
          </p:cNvSpPr>
          <p:nvPr>
            <p:ph type="title"/>
          </p:nvPr>
        </p:nvSpPr>
        <p:spPr/>
        <p:txBody>
          <a:bodyPr/>
          <a:lstStyle/>
          <a:p>
            <a:r>
              <a:rPr lang="en-US" dirty="0"/>
              <a:t>Me</a:t>
            </a:r>
          </a:p>
        </p:txBody>
      </p:sp>
      <p:sp>
        <p:nvSpPr>
          <p:cNvPr id="3" name="Content Placeholder 2">
            <a:extLst>
              <a:ext uri="{FF2B5EF4-FFF2-40B4-BE49-F238E27FC236}">
                <a16:creationId xmlns:a16="http://schemas.microsoft.com/office/drawing/2014/main" id="{74A71410-E58C-2B01-9AAB-B4EA5EDF93AB}"/>
              </a:ext>
            </a:extLst>
          </p:cNvPr>
          <p:cNvSpPr>
            <a:spLocks noGrp="1"/>
          </p:cNvSpPr>
          <p:nvPr>
            <p:ph idx="1"/>
          </p:nvPr>
        </p:nvSpPr>
        <p:spPr>
          <a:xfrm>
            <a:off x="346364" y="1690688"/>
            <a:ext cx="8451272" cy="5167312"/>
          </a:xfrm>
        </p:spPr>
        <p:txBody>
          <a:bodyPr>
            <a:normAutofit fontScale="92500" lnSpcReduction="10000"/>
          </a:bodyPr>
          <a:lstStyle/>
          <a:p>
            <a:r>
              <a:rPr lang="en-US" dirty="0"/>
              <a:t>PhD in Political Methodology from </a:t>
            </a:r>
            <a:r>
              <a:rPr lang="en-US" dirty="0">
                <a:solidFill>
                  <a:srgbClr val="7030A0"/>
                </a:solidFill>
              </a:rPr>
              <a:t>NYU</a:t>
            </a:r>
          </a:p>
          <a:p>
            <a:pPr lvl="1"/>
            <a:r>
              <a:rPr lang="en-US" dirty="0"/>
              <a:t>Experimentation, Causal Inference, Machine Learning</a:t>
            </a:r>
          </a:p>
          <a:p>
            <a:r>
              <a:rPr lang="en-US" dirty="0">
                <a:solidFill>
                  <a:srgbClr val="0070C0"/>
                </a:solidFill>
              </a:rPr>
              <a:t>Facebook Core Data Science </a:t>
            </a:r>
            <a:r>
              <a:rPr lang="en-US" dirty="0"/>
              <a:t>(now “Meta Central Applied Science”)</a:t>
            </a:r>
          </a:p>
          <a:p>
            <a:pPr lvl="1"/>
            <a:r>
              <a:rPr lang="en-US" dirty="0"/>
              <a:t>Adaptive Experimentation team</a:t>
            </a:r>
          </a:p>
          <a:p>
            <a:pPr lvl="1"/>
            <a:r>
              <a:rPr lang="en-US" dirty="0"/>
              <a:t>Bayesian Optimization</a:t>
            </a:r>
          </a:p>
          <a:p>
            <a:pPr lvl="1"/>
            <a:r>
              <a:rPr lang="en-US" dirty="0"/>
              <a:t>Routine Experimentation</a:t>
            </a:r>
          </a:p>
          <a:p>
            <a:r>
              <a:rPr lang="en-US" dirty="0">
                <a:solidFill>
                  <a:schemeClr val="accent6"/>
                </a:solidFill>
              </a:rPr>
              <a:t>Academia</a:t>
            </a:r>
          </a:p>
          <a:p>
            <a:pPr lvl="1"/>
            <a:r>
              <a:rPr lang="en-US" dirty="0"/>
              <a:t>Starting at </a:t>
            </a:r>
            <a:r>
              <a:rPr lang="en-US" dirty="0" err="1"/>
              <a:t>Hertie</a:t>
            </a:r>
            <a:r>
              <a:rPr lang="en-US" dirty="0"/>
              <a:t> this year</a:t>
            </a:r>
          </a:p>
          <a:p>
            <a:pPr lvl="1"/>
            <a:endParaRPr lang="en-US" dirty="0"/>
          </a:p>
          <a:p>
            <a:r>
              <a:rPr lang="en-US" dirty="0"/>
              <a:t>Research:</a:t>
            </a:r>
          </a:p>
          <a:p>
            <a:pPr lvl="1"/>
            <a:r>
              <a:rPr lang="en-US" dirty="0"/>
              <a:t>Better integration of machine learning and experiments</a:t>
            </a:r>
          </a:p>
          <a:p>
            <a:pPr lvl="1"/>
            <a:r>
              <a:rPr lang="en-US" dirty="0"/>
              <a:t>Causal Machine Learning</a:t>
            </a:r>
          </a:p>
          <a:p>
            <a:pPr lvl="1"/>
            <a:r>
              <a:rPr lang="en-US" dirty="0"/>
              <a:t>Helping people study the internet using these tools</a:t>
            </a:r>
          </a:p>
        </p:txBody>
      </p:sp>
      <p:pic>
        <p:nvPicPr>
          <p:cNvPr id="5" name="Picture 4">
            <a:extLst>
              <a:ext uri="{FF2B5EF4-FFF2-40B4-BE49-F238E27FC236}">
                <a16:creationId xmlns:a16="http://schemas.microsoft.com/office/drawing/2014/main" id="{2DDE8D00-19BF-FF6C-C575-16D9D949568B}"/>
              </a:ext>
            </a:extLst>
          </p:cNvPr>
          <p:cNvPicPr>
            <a:picLocks noChangeAspect="1"/>
          </p:cNvPicPr>
          <p:nvPr/>
        </p:nvPicPr>
        <p:blipFill>
          <a:blip r:embed="rId3"/>
          <a:stretch>
            <a:fillRect/>
          </a:stretch>
        </p:blipFill>
        <p:spPr>
          <a:xfrm>
            <a:off x="9024504" y="1825624"/>
            <a:ext cx="2821132" cy="3761509"/>
          </a:xfrm>
          <a:prstGeom prst="rect">
            <a:avLst/>
          </a:prstGeom>
        </p:spPr>
      </p:pic>
    </p:spTree>
    <p:extLst>
      <p:ext uri="{BB962C8B-B14F-4D97-AF65-F5344CB8AC3E}">
        <p14:creationId xmlns:p14="http://schemas.microsoft.com/office/powerpoint/2010/main" val="338366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FB587-1D35-5A83-5BD6-03A15AE4A63B}"/>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DB5EE582-2627-5767-6502-E204B82642A3}"/>
              </a:ext>
            </a:extLst>
          </p:cNvPr>
          <p:cNvSpPr>
            <a:spLocks noGrp="1"/>
          </p:cNvSpPr>
          <p:nvPr>
            <p:ph idx="1"/>
          </p:nvPr>
        </p:nvSpPr>
        <p:spPr>
          <a:xfrm>
            <a:off x="838200" y="1825625"/>
            <a:ext cx="4891088" cy="4351338"/>
          </a:xfrm>
        </p:spPr>
        <p:txBody>
          <a:bodyPr/>
          <a:lstStyle/>
          <a:p>
            <a:pPr marL="0" indent="0">
              <a:buNone/>
            </a:pPr>
            <a:r>
              <a:rPr lang="en-US" dirty="0"/>
              <a:t>Clustering</a:t>
            </a:r>
          </a:p>
        </p:txBody>
      </p:sp>
      <p:sp>
        <p:nvSpPr>
          <p:cNvPr id="4" name="Content Placeholder 2">
            <a:extLst>
              <a:ext uri="{FF2B5EF4-FFF2-40B4-BE49-F238E27FC236}">
                <a16:creationId xmlns:a16="http://schemas.microsoft.com/office/drawing/2014/main" id="{9DC66E74-99F1-AF72-7665-7FB719357BD4}"/>
              </a:ext>
            </a:extLst>
          </p:cNvPr>
          <p:cNvSpPr txBox="1">
            <a:spLocks/>
          </p:cNvSpPr>
          <p:nvPr/>
        </p:nvSpPr>
        <p:spPr>
          <a:xfrm>
            <a:off x="6462712" y="1825625"/>
            <a:ext cx="48910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utura Medium" panose="020B0602020204020303" pitchFamily="34" charset="-79"/>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utura Medium" panose="020B0602020204020303" pitchFamily="34" charset="-79"/>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utura Medium" panose="020B0602020204020303" pitchFamily="34" charset="-79"/>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utura Medium" panose="020B0602020204020303" pitchFamily="34" charset="-79"/>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utura Medium" panose="020B0602020204020303" pitchFamily="34" charset="-79"/>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Optima" panose="02000503060000020004" pitchFamily="2" charset="0"/>
              </a:rPr>
              <a:t>Representation</a:t>
            </a:r>
          </a:p>
          <a:p>
            <a:pPr marL="0" indent="0">
              <a:buFont typeface="Arial" panose="020B0604020202020204" pitchFamily="34" charset="0"/>
              <a:buNone/>
            </a:pPr>
            <a:r>
              <a:rPr lang="en-US" dirty="0">
                <a:latin typeface="Optima" panose="02000503060000020004" pitchFamily="2" charset="0"/>
              </a:rPr>
              <a:t>e.g. “eigenfaces”</a:t>
            </a:r>
          </a:p>
        </p:txBody>
      </p:sp>
      <p:pic>
        <p:nvPicPr>
          <p:cNvPr id="6" name="Picture 5">
            <a:extLst>
              <a:ext uri="{FF2B5EF4-FFF2-40B4-BE49-F238E27FC236}">
                <a16:creationId xmlns:a16="http://schemas.microsoft.com/office/drawing/2014/main" id="{02ED0B7E-09C1-CC71-50E7-F457372A1DCB}"/>
              </a:ext>
            </a:extLst>
          </p:cNvPr>
          <p:cNvPicPr>
            <a:picLocks noChangeAspect="1"/>
          </p:cNvPicPr>
          <p:nvPr/>
        </p:nvPicPr>
        <p:blipFill>
          <a:blip r:embed="rId2"/>
          <a:stretch>
            <a:fillRect/>
          </a:stretch>
        </p:blipFill>
        <p:spPr>
          <a:xfrm>
            <a:off x="581025" y="3429000"/>
            <a:ext cx="3905250" cy="3341158"/>
          </a:xfrm>
          <a:prstGeom prst="rect">
            <a:avLst/>
          </a:prstGeom>
        </p:spPr>
      </p:pic>
      <p:pic>
        <p:nvPicPr>
          <p:cNvPr id="8" name="Picture 7">
            <a:extLst>
              <a:ext uri="{FF2B5EF4-FFF2-40B4-BE49-F238E27FC236}">
                <a16:creationId xmlns:a16="http://schemas.microsoft.com/office/drawing/2014/main" id="{785E0198-2258-3A64-83E4-6B10175CBC89}"/>
              </a:ext>
            </a:extLst>
          </p:cNvPr>
          <p:cNvPicPr>
            <a:picLocks noChangeAspect="1"/>
          </p:cNvPicPr>
          <p:nvPr/>
        </p:nvPicPr>
        <p:blipFill>
          <a:blip r:embed="rId3"/>
          <a:stretch>
            <a:fillRect/>
          </a:stretch>
        </p:blipFill>
        <p:spPr>
          <a:xfrm>
            <a:off x="6096000" y="2854326"/>
            <a:ext cx="5219700" cy="3302000"/>
          </a:xfrm>
          <a:prstGeom prst="rect">
            <a:avLst/>
          </a:prstGeom>
        </p:spPr>
      </p:pic>
    </p:spTree>
    <p:extLst>
      <p:ext uri="{BB962C8B-B14F-4D97-AF65-F5344CB8AC3E}">
        <p14:creationId xmlns:p14="http://schemas.microsoft.com/office/powerpoint/2010/main" val="369590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A3A6-ACCE-6F30-B768-8C6BC33BFAFB}"/>
              </a:ext>
            </a:extLst>
          </p:cNvPr>
          <p:cNvSpPr>
            <a:spLocks noGrp="1"/>
          </p:cNvSpPr>
          <p:nvPr>
            <p:ph type="title"/>
          </p:nvPr>
        </p:nvSpPr>
        <p:spPr/>
        <p:txBody>
          <a:bodyPr/>
          <a:lstStyle/>
          <a:p>
            <a:r>
              <a:rPr lang="en-US" dirty="0"/>
              <a:t>More examples</a:t>
            </a:r>
          </a:p>
        </p:txBody>
      </p:sp>
      <p:pic>
        <p:nvPicPr>
          <p:cNvPr id="5" name="Content Placeholder 4">
            <a:extLst>
              <a:ext uri="{FF2B5EF4-FFF2-40B4-BE49-F238E27FC236}">
                <a16:creationId xmlns:a16="http://schemas.microsoft.com/office/drawing/2014/main" id="{D6ED7FB6-9906-C11E-2C67-9675D5CE864D}"/>
              </a:ext>
            </a:extLst>
          </p:cNvPr>
          <p:cNvPicPr>
            <a:picLocks noGrp="1" noChangeAspect="1"/>
          </p:cNvPicPr>
          <p:nvPr>
            <p:ph idx="1"/>
          </p:nvPr>
        </p:nvPicPr>
        <p:blipFill>
          <a:blip r:embed="rId2"/>
          <a:stretch>
            <a:fillRect/>
          </a:stretch>
        </p:blipFill>
        <p:spPr>
          <a:xfrm>
            <a:off x="169819" y="1954213"/>
            <a:ext cx="4251411" cy="4351338"/>
          </a:xfrm>
        </p:spPr>
      </p:pic>
      <p:pic>
        <p:nvPicPr>
          <p:cNvPr id="7" name="Picture 6">
            <a:extLst>
              <a:ext uri="{FF2B5EF4-FFF2-40B4-BE49-F238E27FC236}">
                <a16:creationId xmlns:a16="http://schemas.microsoft.com/office/drawing/2014/main" id="{36FDA2D8-1821-C2B5-973E-EC3BBFA4C2BE}"/>
              </a:ext>
            </a:extLst>
          </p:cNvPr>
          <p:cNvPicPr>
            <a:picLocks noChangeAspect="1"/>
          </p:cNvPicPr>
          <p:nvPr/>
        </p:nvPicPr>
        <p:blipFill>
          <a:blip r:embed="rId3"/>
          <a:stretch>
            <a:fillRect/>
          </a:stretch>
        </p:blipFill>
        <p:spPr>
          <a:xfrm>
            <a:off x="5307056" y="2319341"/>
            <a:ext cx="5352234" cy="3352797"/>
          </a:xfrm>
          <a:prstGeom prst="rect">
            <a:avLst/>
          </a:prstGeom>
        </p:spPr>
      </p:pic>
    </p:spTree>
    <p:extLst>
      <p:ext uri="{BB962C8B-B14F-4D97-AF65-F5344CB8AC3E}">
        <p14:creationId xmlns:p14="http://schemas.microsoft.com/office/powerpoint/2010/main" val="1960864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F3DC9E-BC72-322E-E1E3-A4BFB07BC3BB}"/>
              </a:ext>
            </a:extLst>
          </p:cNvPr>
          <p:cNvSpPr>
            <a:spLocks noGrp="1"/>
          </p:cNvSpPr>
          <p:nvPr>
            <p:ph type="title"/>
          </p:nvPr>
        </p:nvSpPr>
        <p:spPr/>
        <p:txBody>
          <a:bodyPr/>
          <a:lstStyle/>
          <a:p>
            <a:r>
              <a:rPr lang="en-US" dirty="0"/>
              <a:t>We’re so back</a:t>
            </a:r>
          </a:p>
        </p:txBody>
      </p:sp>
      <p:sp>
        <p:nvSpPr>
          <p:cNvPr id="5" name="Text Placeholder 4">
            <a:extLst>
              <a:ext uri="{FF2B5EF4-FFF2-40B4-BE49-F238E27FC236}">
                <a16:creationId xmlns:a16="http://schemas.microsoft.com/office/drawing/2014/main" id="{012FB94A-5C94-2ABE-D14D-02E54EBD9F56}"/>
              </a:ext>
            </a:extLst>
          </p:cNvPr>
          <p:cNvSpPr>
            <a:spLocks noGrp="1"/>
          </p:cNvSpPr>
          <p:nvPr>
            <p:ph type="body" idx="1"/>
          </p:nvPr>
        </p:nvSpPr>
        <p:spPr/>
        <p:txBody>
          <a:bodyPr/>
          <a:lstStyle/>
          <a:p>
            <a:r>
              <a:rPr lang="en-US" dirty="0"/>
              <a:t>1980s</a:t>
            </a:r>
          </a:p>
        </p:txBody>
      </p:sp>
    </p:spTree>
    <p:extLst>
      <p:ext uri="{BB962C8B-B14F-4D97-AF65-F5344CB8AC3E}">
        <p14:creationId xmlns:p14="http://schemas.microsoft.com/office/powerpoint/2010/main" val="115713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16220-F8F9-0B12-F33D-02F2F0E78D2B}"/>
              </a:ext>
            </a:extLst>
          </p:cNvPr>
          <p:cNvSpPr>
            <a:spLocks noGrp="1"/>
          </p:cNvSpPr>
          <p:nvPr>
            <p:ph type="title"/>
          </p:nvPr>
        </p:nvSpPr>
        <p:spPr/>
        <p:txBody>
          <a:bodyPr/>
          <a:lstStyle/>
          <a:p>
            <a:r>
              <a:rPr lang="en-US" dirty="0"/>
              <a:t>Key ideas</a:t>
            </a:r>
          </a:p>
        </p:txBody>
      </p:sp>
      <p:sp>
        <p:nvSpPr>
          <p:cNvPr id="5" name="Content Placeholder 4">
            <a:extLst>
              <a:ext uri="{FF2B5EF4-FFF2-40B4-BE49-F238E27FC236}">
                <a16:creationId xmlns:a16="http://schemas.microsoft.com/office/drawing/2014/main" id="{010C6EC5-E0E4-F2DE-A2E9-8CFCD7181829}"/>
              </a:ext>
            </a:extLst>
          </p:cNvPr>
          <p:cNvSpPr>
            <a:spLocks noGrp="1"/>
          </p:cNvSpPr>
          <p:nvPr>
            <p:ph idx="1"/>
          </p:nvPr>
        </p:nvSpPr>
        <p:spPr>
          <a:xfrm>
            <a:off x="357188" y="1528764"/>
            <a:ext cx="10996612" cy="5329236"/>
          </a:xfrm>
        </p:spPr>
        <p:txBody>
          <a:bodyPr>
            <a:normAutofit/>
          </a:bodyPr>
          <a:lstStyle/>
          <a:p>
            <a:r>
              <a:rPr lang="en-US" dirty="0"/>
              <a:t>Knowledge-based systems</a:t>
            </a:r>
          </a:p>
          <a:p>
            <a:pPr lvl="1"/>
            <a:r>
              <a:rPr lang="en-US" dirty="0"/>
              <a:t>“Don’t tell the program what to do, tell it what to know.”</a:t>
            </a:r>
          </a:p>
          <a:p>
            <a:pPr lvl="1"/>
            <a:r>
              <a:rPr lang="en-US" dirty="0"/>
              <a:t>Knowledge-base</a:t>
            </a:r>
          </a:p>
          <a:p>
            <a:pPr lvl="1"/>
            <a:r>
              <a:rPr lang="en-US" dirty="0"/>
              <a:t>Inference engine</a:t>
            </a:r>
          </a:p>
          <a:p>
            <a:r>
              <a:rPr lang="en-US" dirty="0"/>
              <a:t>Expert systems</a:t>
            </a:r>
          </a:p>
          <a:p>
            <a:pPr lvl="1"/>
            <a:r>
              <a:rPr lang="en-US" dirty="0"/>
              <a:t>For a very specific domain</a:t>
            </a:r>
          </a:p>
          <a:p>
            <a:pPr lvl="1"/>
            <a:r>
              <a:rPr lang="en-US" dirty="0"/>
              <a:t>Intended to emulate experts</a:t>
            </a:r>
          </a:p>
          <a:p>
            <a:pPr lvl="1"/>
            <a:r>
              <a:rPr lang="en-US" dirty="0"/>
              <a:t>Edward Feigenbaum (and students)</a:t>
            </a:r>
          </a:p>
          <a:p>
            <a:pPr lvl="1"/>
            <a:r>
              <a:rPr lang="en-US" dirty="0" err="1"/>
              <a:t>Dendral</a:t>
            </a:r>
            <a:r>
              <a:rPr lang="en-US" dirty="0"/>
              <a:t>: to identify novel organic molecules (with chemist Carl Djerassi)</a:t>
            </a:r>
          </a:p>
          <a:p>
            <a:r>
              <a:rPr lang="en-US" dirty="0"/>
              <a:t>Return of neural nets</a:t>
            </a:r>
          </a:p>
          <a:p>
            <a:pPr lvl="1"/>
            <a:r>
              <a:rPr lang="en-US" dirty="0"/>
              <a:t>Backpropagation!</a:t>
            </a:r>
          </a:p>
        </p:txBody>
      </p:sp>
    </p:spTree>
    <p:extLst>
      <p:ext uri="{BB962C8B-B14F-4D97-AF65-F5344CB8AC3E}">
        <p14:creationId xmlns:p14="http://schemas.microsoft.com/office/powerpoint/2010/main" val="201846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F129-1C91-70AF-22D5-C2641E400B52}"/>
              </a:ext>
            </a:extLst>
          </p:cNvPr>
          <p:cNvSpPr>
            <a:spLocks noGrp="1"/>
          </p:cNvSpPr>
          <p:nvPr>
            <p:ph type="title"/>
          </p:nvPr>
        </p:nvSpPr>
        <p:spPr/>
        <p:txBody>
          <a:bodyPr/>
          <a:lstStyle/>
          <a:p>
            <a:r>
              <a:rPr lang="en-US" dirty="0"/>
              <a:t>It’s so over?</a:t>
            </a:r>
          </a:p>
        </p:txBody>
      </p:sp>
      <p:sp>
        <p:nvSpPr>
          <p:cNvPr id="3" name="Text Placeholder 2">
            <a:extLst>
              <a:ext uri="{FF2B5EF4-FFF2-40B4-BE49-F238E27FC236}">
                <a16:creationId xmlns:a16="http://schemas.microsoft.com/office/drawing/2014/main" id="{96BC113E-DC54-9619-C7E0-DFD9939450C0}"/>
              </a:ext>
            </a:extLst>
          </p:cNvPr>
          <p:cNvSpPr>
            <a:spLocks noGrp="1"/>
          </p:cNvSpPr>
          <p:nvPr>
            <p:ph type="body" idx="1"/>
          </p:nvPr>
        </p:nvSpPr>
        <p:spPr/>
        <p:txBody>
          <a:bodyPr/>
          <a:lstStyle/>
          <a:p>
            <a:r>
              <a:rPr lang="en-US" dirty="0"/>
              <a:t>Late-80s – early 90s</a:t>
            </a:r>
          </a:p>
        </p:txBody>
      </p:sp>
    </p:spTree>
    <p:extLst>
      <p:ext uri="{BB962C8B-B14F-4D97-AF65-F5344CB8AC3E}">
        <p14:creationId xmlns:p14="http://schemas.microsoft.com/office/powerpoint/2010/main" val="643262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6CE36-C4F6-16C3-2B44-E909B36DF654}"/>
              </a:ext>
            </a:extLst>
          </p:cNvPr>
          <p:cNvSpPr>
            <a:spLocks noGrp="1"/>
          </p:cNvSpPr>
          <p:nvPr>
            <p:ph type="title"/>
          </p:nvPr>
        </p:nvSpPr>
        <p:spPr/>
        <p:txBody>
          <a:bodyPr/>
          <a:lstStyle/>
          <a:p>
            <a:r>
              <a:rPr lang="en-US" dirty="0"/>
              <a:t>What was happening?</a:t>
            </a:r>
          </a:p>
        </p:txBody>
      </p:sp>
      <p:sp>
        <p:nvSpPr>
          <p:cNvPr id="5" name="Content Placeholder 4">
            <a:extLst>
              <a:ext uri="{FF2B5EF4-FFF2-40B4-BE49-F238E27FC236}">
                <a16:creationId xmlns:a16="http://schemas.microsoft.com/office/drawing/2014/main" id="{5732BD25-C8B2-E111-C79B-B0DC2E7FFF2B}"/>
              </a:ext>
            </a:extLst>
          </p:cNvPr>
          <p:cNvSpPr>
            <a:spLocks noGrp="1"/>
          </p:cNvSpPr>
          <p:nvPr>
            <p:ph idx="1"/>
          </p:nvPr>
        </p:nvSpPr>
        <p:spPr>
          <a:xfrm>
            <a:off x="838200" y="1825624"/>
            <a:ext cx="10515600" cy="5032375"/>
          </a:xfrm>
        </p:spPr>
        <p:txBody>
          <a:bodyPr>
            <a:normAutofit/>
          </a:bodyPr>
          <a:lstStyle/>
          <a:p>
            <a:r>
              <a:rPr lang="en-US" dirty="0"/>
              <a:t>Commercial busts</a:t>
            </a:r>
          </a:p>
          <a:p>
            <a:r>
              <a:rPr lang="en-US" dirty="0"/>
              <a:t>Government computing funding moved away from AI (again)</a:t>
            </a:r>
          </a:p>
          <a:p>
            <a:r>
              <a:rPr lang="en-US" dirty="0"/>
              <a:t>Much of the hardware undergirding was killed by IBM and Apple</a:t>
            </a:r>
          </a:p>
          <a:p>
            <a:r>
              <a:rPr lang="en-US" dirty="0"/>
              <a:t>Issues with neural networks</a:t>
            </a:r>
          </a:p>
          <a:p>
            <a:pPr lvl="1"/>
            <a:r>
              <a:rPr lang="en-US" dirty="0"/>
              <a:t>E.g. the vanishing gradient problem</a:t>
            </a:r>
          </a:p>
          <a:p>
            <a:r>
              <a:rPr lang="en-US" dirty="0"/>
              <a:t>Embodied reason, e.g. Rodney Brooks</a:t>
            </a:r>
          </a:p>
          <a:p>
            <a:pPr lvl="1"/>
            <a:r>
              <a:rPr lang="en-US" dirty="0"/>
              <a:t>1990: ”the world is its own best model. It is always exactly up to date. It always has every detail there is to be known. The trick is to sense it appropriately and often enough.”</a:t>
            </a:r>
          </a:p>
        </p:txBody>
      </p:sp>
    </p:spTree>
    <p:extLst>
      <p:ext uri="{BB962C8B-B14F-4D97-AF65-F5344CB8AC3E}">
        <p14:creationId xmlns:p14="http://schemas.microsoft.com/office/powerpoint/2010/main" val="330800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8E53-506D-9D2F-B71E-7C2D3FC56FE4}"/>
              </a:ext>
            </a:extLst>
          </p:cNvPr>
          <p:cNvSpPr>
            <a:spLocks noGrp="1"/>
          </p:cNvSpPr>
          <p:nvPr>
            <p:ph type="title"/>
          </p:nvPr>
        </p:nvSpPr>
        <p:spPr/>
        <p:txBody>
          <a:bodyPr/>
          <a:lstStyle/>
          <a:p>
            <a:r>
              <a:rPr lang="en-US" dirty="0"/>
              <a:t>Reinforcement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F73B8C-8C76-496E-6FE2-C404DF182B4D}"/>
                  </a:ext>
                </a:extLst>
              </p:cNvPr>
              <p:cNvSpPr>
                <a:spLocks noGrp="1"/>
              </p:cNvSpPr>
              <p:nvPr>
                <p:ph idx="1"/>
              </p:nvPr>
            </p:nvSpPr>
            <p:spPr/>
            <p:txBody>
              <a:bodyPr/>
              <a:lstStyle/>
              <a:p>
                <a:r>
                  <a:rPr lang="en-US" dirty="0"/>
                  <a:t>Given a sequence of states </a:t>
                </a:r>
                <a14:m>
                  <m:oMath xmlns:m="http://schemas.openxmlformats.org/officeDocument/2006/math">
                    <m:r>
                      <a:rPr lang="en-US" dirty="0" smtClean="0">
                        <a:latin typeface="Cambria Math" panose="02040503050406030204" pitchFamily="18" charset="0"/>
                      </a:rPr>
                      <m:t>𝑠</m:t>
                    </m:r>
                  </m:oMath>
                </a14:m>
                <a:r>
                  <a:rPr lang="en-US" dirty="0"/>
                  <a:t> with actions </a:t>
                </a:r>
                <a14:m>
                  <m:oMath xmlns:m="http://schemas.openxmlformats.org/officeDocument/2006/math">
                    <m:r>
                      <a:rPr lang="en-US" dirty="0" smtClean="0">
                        <a:latin typeface="Cambria Math" panose="02040503050406030204" pitchFamily="18" charset="0"/>
                      </a:rPr>
                      <m:t>𝑎</m:t>
                    </m:r>
                  </m:oMath>
                </a14:m>
                <a:r>
                  <a:rPr lang="en-US" dirty="0"/>
                  <a:t> and rewards </a:t>
                </a:r>
                <a14:m>
                  <m:oMath xmlns:m="http://schemas.openxmlformats.org/officeDocument/2006/math">
                    <m:r>
                      <a:rPr lang="en-US" dirty="0" smtClean="0">
                        <a:latin typeface="Cambria Math" panose="02040503050406030204" pitchFamily="18" charset="0"/>
                      </a:rPr>
                      <m:t>𝑟</m:t>
                    </m:r>
                  </m:oMath>
                </a14:m>
                <a:endParaRPr lang="en-US" dirty="0"/>
              </a:p>
              <a:p>
                <a:r>
                  <a:rPr lang="en-US" dirty="0">
                    <a:solidFill>
                      <a:schemeClr val="accent6"/>
                    </a:solidFill>
                  </a:rPr>
                  <a:t>Action</a:t>
                </a:r>
              </a:p>
              <a:p>
                <a:r>
                  <a:rPr lang="en-US" dirty="0"/>
                  <a:t>Learn </a:t>
                </a:r>
                <a14:m>
                  <m:oMath xmlns:m="http://schemas.openxmlformats.org/officeDocument/2006/math">
                    <m:sSub>
                      <m:sSubPr>
                        <m:ctrlPr>
                          <a:rPr lang="en-US" dirty="0" smtClean="0">
                            <a:latin typeface="Cambria Math" panose="02040503050406030204" pitchFamily="18" charset="0"/>
                          </a:rPr>
                        </m:ctrlPr>
                      </m:sSubPr>
                      <m:e>
                        <m:r>
                          <a:rPr lang="en-US" dirty="0" smtClean="0">
                            <a:latin typeface="Cambria Math" panose="02040503050406030204" pitchFamily="18" charset="0"/>
                          </a:rPr>
                          <m:t>𝑠</m:t>
                        </m:r>
                      </m:e>
                      <m:sub>
                        <m:r>
                          <a:rPr lang="en-US" dirty="0" smtClean="0">
                            <a:latin typeface="Cambria Math" panose="02040503050406030204" pitchFamily="18" charset="0"/>
                          </a:rPr>
                          <m:t>𝑡</m:t>
                        </m:r>
                      </m:sub>
                    </m:sSub>
                    <m:r>
                      <a:rPr lang="en-US" dirty="0" smtClean="0">
                        <a:latin typeface="Cambria Math" panose="02040503050406030204" pitchFamily="18" charset="0"/>
                      </a:rPr>
                      <m:t>(</m:t>
                    </m:r>
                    <m:r>
                      <a:rPr lang="en-US" dirty="0" smtClean="0">
                        <a:latin typeface="Cambria Math" panose="02040503050406030204" pitchFamily="18" charset="0"/>
                      </a:rPr>
                      <m:t>𝑎</m:t>
                    </m:r>
                    <m:r>
                      <a:rPr lang="en-US" dirty="0" smtClean="0">
                        <a:latin typeface="Cambria Math" panose="02040503050406030204" pitchFamily="18" charset="0"/>
                      </a:rPr>
                      <m:t>)</m:t>
                    </m:r>
                  </m:oMath>
                </a14:m>
                <a:r>
                  <a:rPr lang="en-US" dirty="0"/>
                  <a:t> to maximize </a:t>
                </a:r>
                <a14:m>
                  <m:oMath xmlns:m="http://schemas.openxmlformats.org/officeDocument/2006/math">
                    <m:nary>
                      <m:naryPr>
                        <m:chr m:val="∑"/>
                        <m:subHide m:val="on"/>
                        <m:supHide m:val="on"/>
                        <m:ctrlPr>
                          <a:rPr lang="en-US" smtClean="0">
                            <a:latin typeface="Cambria Math" panose="02040503050406030204" pitchFamily="18" charset="0"/>
                          </a:rPr>
                        </m:ctrlPr>
                      </m:naryPr>
                      <m:sub/>
                      <m:sup/>
                      <m:e>
                        <m:sSub>
                          <m:sSubPr>
                            <m:ctrlPr>
                              <a:rPr lang="en-US" smtClean="0">
                                <a:latin typeface="Cambria Math" panose="02040503050406030204" pitchFamily="18" charset="0"/>
                              </a:rPr>
                            </m:ctrlPr>
                          </m:sSubPr>
                          <m:e>
                            <m:r>
                              <a:rPr lang="en-US" smtClean="0">
                                <a:latin typeface="Cambria Math" panose="02040503050406030204" pitchFamily="18" charset="0"/>
                              </a:rPr>
                              <m:t>𝑟</m:t>
                            </m:r>
                          </m:e>
                          <m:sub>
                            <m:r>
                              <a:rPr lang="en-US" smtClean="0">
                                <a:latin typeface="Cambria Math" panose="02040503050406030204" pitchFamily="18" charset="0"/>
                              </a:rPr>
                              <m:t>𝑡</m:t>
                            </m:r>
                          </m:sub>
                        </m:sSub>
                      </m:e>
                    </m:nary>
                  </m:oMath>
                </a14:m>
                <a:endParaRPr lang="en-US" dirty="0"/>
              </a:p>
            </p:txBody>
          </p:sp>
        </mc:Choice>
        <mc:Fallback>
          <p:sp>
            <p:nvSpPr>
              <p:cNvPr id="3" name="Content Placeholder 2">
                <a:extLst>
                  <a:ext uri="{FF2B5EF4-FFF2-40B4-BE49-F238E27FC236}">
                    <a16:creationId xmlns:a16="http://schemas.microsoft.com/office/drawing/2014/main" id="{02F73B8C-8C76-496E-6FE2-C404DF182B4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DD0187-6605-5170-1FE9-009FC8820651}"/>
              </a:ext>
            </a:extLst>
          </p:cNvPr>
          <p:cNvPicPr>
            <a:picLocks noChangeAspect="1"/>
          </p:cNvPicPr>
          <p:nvPr/>
        </p:nvPicPr>
        <p:blipFill>
          <a:blip r:embed="rId3"/>
          <a:stretch>
            <a:fillRect/>
          </a:stretch>
        </p:blipFill>
        <p:spPr>
          <a:xfrm>
            <a:off x="3293958" y="3673614"/>
            <a:ext cx="5604083" cy="2638286"/>
          </a:xfrm>
          <a:prstGeom prst="rect">
            <a:avLst/>
          </a:prstGeom>
        </p:spPr>
      </p:pic>
    </p:spTree>
    <p:extLst>
      <p:ext uri="{BB962C8B-B14F-4D97-AF65-F5344CB8AC3E}">
        <p14:creationId xmlns:p14="http://schemas.microsoft.com/office/powerpoint/2010/main" val="284562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A52A-B416-351A-B102-BA10DCA8A577}"/>
              </a:ext>
            </a:extLst>
          </p:cNvPr>
          <p:cNvSpPr>
            <a:spLocks noGrp="1"/>
          </p:cNvSpPr>
          <p:nvPr>
            <p:ph type="title"/>
          </p:nvPr>
        </p:nvSpPr>
        <p:spPr/>
        <p:txBody>
          <a:bodyPr/>
          <a:lstStyle/>
          <a:p>
            <a:r>
              <a:rPr lang="en-US" dirty="0"/>
              <a:t>Examples</a:t>
            </a:r>
          </a:p>
        </p:txBody>
      </p:sp>
      <p:pic>
        <p:nvPicPr>
          <p:cNvPr id="5" name="Content Placeholder 4">
            <a:extLst>
              <a:ext uri="{FF2B5EF4-FFF2-40B4-BE49-F238E27FC236}">
                <a16:creationId xmlns:a16="http://schemas.microsoft.com/office/drawing/2014/main" id="{6F61B138-881C-946E-B9C8-F62B9ECA2FB8}"/>
              </a:ext>
            </a:extLst>
          </p:cNvPr>
          <p:cNvPicPr>
            <a:picLocks noGrp="1" noChangeAspect="1"/>
          </p:cNvPicPr>
          <p:nvPr>
            <p:ph idx="1"/>
          </p:nvPr>
        </p:nvPicPr>
        <p:blipFill>
          <a:blip r:embed="rId2"/>
          <a:stretch>
            <a:fillRect/>
          </a:stretch>
        </p:blipFill>
        <p:spPr>
          <a:xfrm>
            <a:off x="0" y="3192762"/>
            <a:ext cx="6725427" cy="3575544"/>
          </a:xfrm>
        </p:spPr>
      </p:pic>
      <p:pic>
        <p:nvPicPr>
          <p:cNvPr id="7" name="Picture 6">
            <a:extLst>
              <a:ext uri="{FF2B5EF4-FFF2-40B4-BE49-F238E27FC236}">
                <a16:creationId xmlns:a16="http://schemas.microsoft.com/office/drawing/2014/main" id="{77C1DF0F-C131-91BB-9028-0BB77CE5B248}"/>
              </a:ext>
            </a:extLst>
          </p:cNvPr>
          <p:cNvPicPr>
            <a:picLocks noChangeAspect="1"/>
          </p:cNvPicPr>
          <p:nvPr/>
        </p:nvPicPr>
        <p:blipFill>
          <a:blip r:embed="rId3"/>
          <a:stretch>
            <a:fillRect/>
          </a:stretch>
        </p:blipFill>
        <p:spPr>
          <a:xfrm>
            <a:off x="0" y="1292524"/>
            <a:ext cx="9853086" cy="1900238"/>
          </a:xfrm>
          <a:prstGeom prst="rect">
            <a:avLst/>
          </a:prstGeom>
        </p:spPr>
      </p:pic>
      <p:pic>
        <p:nvPicPr>
          <p:cNvPr id="9" name="Picture 8">
            <a:extLst>
              <a:ext uri="{FF2B5EF4-FFF2-40B4-BE49-F238E27FC236}">
                <a16:creationId xmlns:a16="http://schemas.microsoft.com/office/drawing/2014/main" id="{ED53213D-F73D-2786-A2A4-25AE816BB355}"/>
              </a:ext>
            </a:extLst>
          </p:cNvPr>
          <p:cNvPicPr>
            <a:picLocks noChangeAspect="1"/>
          </p:cNvPicPr>
          <p:nvPr/>
        </p:nvPicPr>
        <p:blipFill>
          <a:blip r:embed="rId4"/>
          <a:stretch>
            <a:fillRect/>
          </a:stretch>
        </p:blipFill>
        <p:spPr>
          <a:xfrm>
            <a:off x="7129464" y="2993039"/>
            <a:ext cx="5062536" cy="3775267"/>
          </a:xfrm>
          <a:prstGeom prst="rect">
            <a:avLst/>
          </a:prstGeom>
        </p:spPr>
      </p:pic>
      <p:pic>
        <p:nvPicPr>
          <p:cNvPr id="11" name="Picture 10">
            <a:extLst>
              <a:ext uri="{FF2B5EF4-FFF2-40B4-BE49-F238E27FC236}">
                <a16:creationId xmlns:a16="http://schemas.microsoft.com/office/drawing/2014/main" id="{0C15D0D0-3433-3928-1BC8-070B9BC18FC8}"/>
              </a:ext>
            </a:extLst>
          </p:cNvPr>
          <p:cNvPicPr>
            <a:picLocks noChangeAspect="1"/>
          </p:cNvPicPr>
          <p:nvPr/>
        </p:nvPicPr>
        <p:blipFill>
          <a:blip r:embed="rId5"/>
          <a:stretch>
            <a:fillRect/>
          </a:stretch>
        </p:blipFill>
        <p:spPr>
          <a:xfrm>
            <a:off x="7814736" y="39495"/>
            <a:ext cx="4076700" cy="1511300"/>
          </a:xfrm>
          <a:prstGeom prst="rect">
            <a:avLst/>
          </a:prstGeom>
        </p:spPr>
      </p:pic>
    </p:spTree>
    <p:extLst>
      <p:ext uri="{BB962C8B-B14F-4D97-AF65-F5344CB8AC3E}">
        <p14:creationId xmlns:p14="http://schemas.microsoft.com/office/powerpoint/2010/main" val="160581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117C-B8D3-C779-FDC1-EDCEF8477DA4}"/>
              </a:ext>
            </a:extLst>
          </p:cNvPr>
          <p:cNvSpPr>
            <a:spLocks noGrp="1"/>
          </p:cNvSpPr>
          <p:nvPr>
            <p:ph type="title"/>
          </p:nvPr>
        </p:nvSpPr>
        <p:spPr/>
        <p:txBody>
          <a:bodyPr/>
          <a:lstStyle/>
          <a:p>
            <a:r>
              <a:rPr lang="en-US" dirty="0"/>
              <a:t>Maturing ML (we’re so back)</a:t>
            </a:r>
          </a:p>
        </p:txBody>
      </p:sp>
      <p:sp>
        <p:nvSpPr>
          <p:cNvPr id="3" name="Text Placeholder 2">
            <a:extLst>
              <a:ext uri="{FF2B5EF4-FFF2-40B4-BE49-F238E27FC236}">
                <a16:creationId xmlns:a16="http://schemas.microsoft.com/office/drawing/2014/main" id="{22DC4F03-EE55-89C5-BD73-1D7F9CD61861}"/>
              </a:ext>
            </a:extLst>
          </p:cNvPr>
          <p:cNvSpPr>
            <a:spLocks noGrp="1"/>
          </p:cNvSpPr>
          <p:nvPr>
            <p:ph type="body" idx="1"/>
          </p:nvPr>
        </p:nvSpPr>
        <p:spPr/>
        <p:txBody>
          <a:bodyPr/>
          <a:lstStyle/>
          <a:p>
            <a:r>
              <a:rPr lang="en-US" dirty="0"/>
              <a:t>From early/mid-90s to early-2010s</a:t>
            </a:r>
          </a:p>
        </p:txBody>
      </p:sp>
    </p:spTree>
    <p:extLst>
      <p:ext uri="{BB962C8B-B14F-4D97-AF65-F5344CB8AC3E}">
        <p14:creationId xmlns:p14="http://schemas.microsoft.com/office/powerpoint/2010/main" val="1626638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DA3455-782B-994E-CCB6-6145A5A70EE3}"/>
              </a:ext>
            </a:extLst>
          </p:cNvPr>
          <p:cNvSpPr>
            <a:spLocks noGrp="1"/>
          </p:cNvSpPr>
          <p:nvPr>
            <p:ph type="title"/>
          </p:nvPr>
        </p:nvSpPr>
        <p:spPr/>
        <p:txBody>
          <a:bodyPr/>
          <a:lstStyle/>
          <a:p>
            <a:r>
              <a:rPr lang="en-US" dirty="0"/>
              <a:t>Key Ideas</a:t>
            </a:r>
          </a:p>
        </p:txBody>
      </p:sp>
      <p:sp>
        <p:nvSpPr>
          <p:cNvPr id="5" name="Content Placeholder 4">
            <a:extLst>
              <a:ext uri="{FF2B5EF4-FFF2-40B4-BE49-F238E27FC236}">
                <a16:creationId xmlns:a16="http://schemas.microsoft.com/office/drawing/2014/main" id="{44B1F1AA-E079-0B71-BA15-F6C58D32D47D}"/>
              </a:ext>
            </a:extLst>
          </p:cNvPr>
          <p:cNvSpPr>
            <a:spLocks noGrp="1"/>
          </p:cNvSpPr>
          <p:nvPr>
            <p:ph idx="1"/>
          </p:nvPr>
        </p:nvSpPr>
        <p:spPr>
          <a:xfrm>
            <a:off x="0" y="1825624"/>
            <a:ext cx="12191999" cy="5032375"/>
          </a:xfrm>
        </p:spPr>
        <p:txBody>
          <a:bodyPr numCol="2">
            <a:normAutofit lnSpcReduction="10000"/>
          </a:bodyPr>
          <a:lstStyle/>
          <a:p>
            <a:r>
              <a:rPr lang="en-US" dirty="0"/>
              <a:t>Rigor</a:t>
            </a:r>
          </a:p>
          <a:p>
            <a:pPr lvl="1"/>
            <a:r>
              <a:rPr lang="en-US" dirty="0"/>
              <a:t>Probability, decision theory, </a:t>
            </a:r>
            <a:r>
              <a:rPr lang="en-US" dirty="0" err="1"/>
              <a:t>etc</a:t>
            </a:r>
            <a:endParaRPr lang="en-US" dirty="0"/>
          </a:p>
          <a:p>
            <a:pPr lvl="1"/>
            <a:r>
              <a:rPr lang="en-US" dirty="0"/>
              <a:t>Judea Pearl</a:t>
            </a:r>
          </a:p>
          <a:p>
            <a:r>
              <a:rPr lang="en-US" dirty="0"/>
              <a:t>Evaluation</a:t>
            </a:r>
          </a:p>
          <a:p>
            <a:pPr lvl="1"/>
            <a:r>
              <a:rPr lang="en-US" dirty="0"/>
              <a:t>Cross-validation</a:t>
            </a:r>
          </a:p>
          <a:p>
            <a:pPr lvl="1"/>
            <a:r>
              <a:rPr lang="en-US" dirty="0"/>
              <a:t>Challenges</a:t>
            </a:r>
          </a:p>
          <a:p>
            <a:r>
              <a:rPr lang="en-US" dirty="0"/>
              <a:t>Replicability</a:t>
            </a:r>
          </a:p>
          <a:p>
            <a:pPr lvl="1"/>
            <a:r>
              <a:rPr lang="en-US" dirty="0"/>
              <a:t>Code and data sharing</a:t>
            </a:r>
          </a:p>
          <a:p>
            <a:r>
              <a:rPr lang="en-US" dirty="0"/>
              <a:t>Open Source</a:t>
            </a:r>
          </a:p>
          <a:p>
            <a:pPr lvl="1"/>
            <a:r>
              <a:rPr lang="en-US" dirty="0"/>
              <a:t>Also open-</a:t>
            </a:r>
            <a:r>
              <a:rPr lang="en-US" i="1" dirty="0"/>
              <a:t>access</a:t>
            </a:r>
          </a:p>
          <a:p>
            <a:r>
              <a:rPr lang="en-US" dirty="0"/>
              <a:t>Some divergence between AI / ML</a:t>
            </a:r>
          </a:p>
          <a:p>
            <a:endParaRPr lang="en-US" dirty="0"/>
          </a:p>
          <a:p>
            <a:r>
              <a:rPr lang="en-US" dirty="0"/>
              <a:t>Bagging</a:t>
            </a:r>
          </a:p>
          <a:p>
            <a:pPr lvl="1"/>
            <a:r>
              <a:rPr lang="en-US" dirty="0"/>
              <a:t>Leo </a:t>
            </a:r>
            <a:r>
              <a:rPr lang="en-US" dirty="0" err="1"/>
              <a:t>Breiman</a:t>
            </a:r>
            <a:r>
              <a:rPr lang="en-US" dirty="0"/>
              <a:t>, 1996</a:t>
            </a:r>
          </a:p>
          <a:p>
            <a:r>
              <a:rPr lang="en-US" dirty="0"/>
              <a:t>Boosting</a:t>
            </a:r>
          </a:p>
          <a:p>
            <a:pPr lvl="1"/>
            <a:r>
              <a:rPr lang="en-US" dirty="0"/>
              <a:t>Robert </a:t>
            </a:r>
            <a:r>
              <a:rPr lang="en-US" dirty="0" err="1"/>
              <a:t>Schapire</a:t>
            </a:r>
            <a:r>
              <a:rPr lang="en-US" dirty="0"/>
              <a:t>, 1990</a:t>
            </a:r>
          </a:p>
          <a:p>
            <a:r>
              <a:rPr lang="en-US" dirty="0"/>
              <a:t>Stacking</a:t>
            </a:r>
          </a:p>
          <a:p>
            <a:pPr lvl="1"/>
            <a:r>
              <a:rPr lang="en-US" dirty="0"/>
              <a:t>Wolpert 1992</a:t>
            </a:r>
          </a:p>
          <a:p>
            <a:r>
              <a:rPr lang="en-US" dirty="0"/>
              <a:t>Support Vector Machines</a:t>
            </a:r>
          </a:p>
          <a:p>
            <a:pPr lvl="1"/>
            <a:r>
              <a:rPr lang="en-US" dirty="0"/>
              <a:t>Vladimir </a:t>
            </a:r>
            <a:r>
              <a:rPr lang="en-US" dirty="0" err="1"/>
              <a:t>Vapnik</a:t>
            </a:r>
            <a:r>
              <a:rPr lang="en-US" dirty="0"/>
              <a:t>, Corinna Cortes, 1995</a:t>
            </a:r>
          </a:p>
          <a:p>
            <a:r>
              <a:rPr lang="en-US" dirty="0"/>
              <a:t>Some successes of neural networks</a:t>
            </a:r>
          </a:p>
          <a:p>
            <a:pPr lvl="1"/>
            <a:r>
              <a:rPr lang="en-US" dirty="0"/>
              <a:t>Yann </a:t>
            </a:r>
            <a:r>
              <a:rPr lang="en-US" dirty="0" err="1"/>
              <a:t>Lecun</a:t>
            </a:r>
            <a:r>
              <a:rPr lang="en-US" dirty="0"/>
              <a:t>, 1989: </a:t>
            </a:r>
            <a:r>
              <a:rPr lang="en-US" dirty="0" err="1"/>
              <a:t>LeNet</a:t>
            </a:r>
            <a:r>
              <a:rPr lang="en-US" dirty="0"/>
              <a:t> for digit recognition</a:t>
            </a:r>
          </a:p>
          <a:p>
            <a:endParaRPr lang="en-US" dirty="0"/>
          </a:p>
        </p:txBody>
      </p:sp>
    </p:spTree>
    <p:extLst>
      <p:ext uri="{BB962C8B-B14F-4D97-AF65-F5344CB8AC3E}">
        <p14:creationId xmlns:p14="http://schemas.microsoft.com/office/powerpoint/2010/main" val="149752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772-1F37-7991-298C-F4B554C17713}"/>
              </a:ext>
            </a:extLst>
          </p:cNvPr>
          <p:cNvSpPr>
            <a:spLocks noGrp="1"/>
          </p:cNvSpPr>
          <p:nvPr>
            <p:ph type="title"/>
          </p:nvPr>
        </p:nvSpPr>
        <p:spPr/>
        <p:txBody>
          <a:bodyPr/>
          <a:lstStyle/>
          <a:p>
            <a:r>
              <a:rPr lang="en-US" dirty="0"/>
              <a:t>This class</a:t>
            </a:r>
          </a:p>
        </p:txBody>
      </p:sp>
      <p:sp>
        <p:nvSpPr>
          <p:cNvPr id="3" name="Content Placeholder 2">
            <a:extLst>
              <a:ext uri="{FF2B5EF4-FFF2-40B4-BE49-F238E27FC236}">
                <a16:creationId xmlns:a16="http://schemas.microsoft.com/office/drawing/2014/main" id="{1C753971-BA74-28F6-5BD6-6D500E0C29C2}"/>
              </a:ext>
            </a:extLst>
          </p:cNvPr>
          <p:cNvSpPr>
            <a:spLocks noGrp="1"/>
          </p:cNvSpPr>
          <p:nvPr>
            <p:ph idx="1"/>
          </p:nvPr>
        </p:nvSpPr>
        <p:spPr/>
        <p:txBody>
          <a:bodyPr/>
          <a:lstStyle/>
          <a:p>
            <a:r>
              <a:rPr lang="en-US" dirty="0"/>
              <a:t>Broad perspective to answer the central question</a:t>
            </a:r>
          </a:p>
          <a:p>
            <a:pPr lvl="1"/>
            <a:r>
              <a:rPr lang="en-US" dirty="0"/>
              <a:t>What is Machine Learning?</a:t>
            </a:r>
          </a:p>
          <a:p>
            <a:endParaRPr lang="en-US" dirty="0"/>
          </a:p>
          <a:p>
            <a:r>
              <a:rPr lang="en-US" dirty="0">
                <a:solidFill>
                  <a:schemeClr val="accent6"/>
                </a:solidFill>
              </a:rPr>
              <a:t>Historical</a:t>
            </a:r>
            <a:r>
              <a:rPr lang="en-US" dirty="0"/>
              <a:t> perspective</a:t>
            </a:r>
          </a:p>
          <a:p>
            <a:pPr lvl="1"/>
            <a:r>
              <a:rPr lang="en-US" dirty="0"/>
              <a:t>Where does ML come from?</a:t>
            </a:r>
          </a:p>
          <a:p>
            <a:pPr lvl="1"/>
            <a:r>
              <a:rPr lang="en-US" dirty="0"/>
              <a:t>How much of what we see is new?</a:t>
            </a:r>
          </a:p>
          <a:p>
            <a:r>
              <a:rPr lang="en-US" dirty="0">
                <a:solidFill>
                  <a:srgbClr val="0070C0"/>
                </a:solidFill>
              </a:rPr>
              <a:t>Ahistorical</a:t>
            </a:r>
            <a:r>
              <a:rPr lang="en-US" dirty="0"/>
              <a:t> perspective</a:t>
            </a:r>
          </a:p>
          <a:p>
            <a:pPr lvl="1"/>
            <a:r>
              <a:rPr lang="en-US" dirty="0"/>
              <a:t>What are the problems ML is well-suited to solve?</a:t>
            </a:r>
          </a:p>
          <a:p>
            <a:pPr lvl="1"/>
            <a:r>
              <a:rPr lang="en-US" dirty="0"/>
              <a:t>What, general, are the problems ML seeks to navigate?</a:t>
            </a:r>
          </a:p>
          <a:p>
            <a:pPr lvl="1"/>
            <a:endParaRPr lang="en-US" dirty="0"/>
          </a:p>
        </p:txBody>
      </p:sp>
    </p:spTree>
    <p:extLst>
      <p:ext uri="{BB962C8B-B14F-4D97-AF65-F5344CB8AC3E}">
        <p14:creationId xmlns:p14="http://schemas.microsoft.com/office/powerpoint/2010/main" val="21293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85FD-20D9-495B-ABD8-FC79C3127171}"/>
              </a:ext>
            </a:extLst>
          </p:cNvPr>
          <p:cNvSpPr>
            <a:spLocks noGrp="1"/>
          </p:cNvSpPr>
          <p:nvPr>
            <p:ph type="title"/>
          </p:nvPr>
        </p:nvSpPr>
        <p:spPr/>
        <p:txBody>
          <a:bodyPr/>
          <a:lstStyle/>
          <a:p>
            <a:r>
              <a:rPr lang="en-US" dirty="0"/>
              <a:t>Deep learning and AI</a:t>
            </a:r>
          </a:p>
        </p:txBody>
      </p:sp>
      <p:sp>
        <p:nvSpPr>
          <p:cNvPr id="3" name="Text Placeholder 2">
            <a:extLst>
              <a:ext uri="{FF2B5EF4-FFF2-40B4-BE49-F238E27FC236}">
                <a16:creationId xmlns:a16="http://schemas.microsoft.com/office/drawing/2014/main" id="{89A49467-2F3B-D867-6C8D-24C603E56284}"/>
              </a:ext>
            </a:extLst>
          </p:cNvPr>
          <p:cNvSpPr>
            <a:spLocks noGrp="1"/>
          </p:cNvSpPr>
          <p:nvPr>
            <p:ph type="body" idx="1"/>
          </p:nvPr>
        </p:nvSpPr>
        <p:spPr/>
        <p:txBody>
          <a:bodyPr/>
          <a:lstStyle/>
          <a:p>
            <a:r>
              <a:rPr lang="en-US" dirty="0"/>
              <a:t>Early 2010s to now</a:t>
            </a:r>
          </a:p>
        </p:txBody>
      </p:sp>
    </p:spTree>
    <p:extLst>
      <p:ext uri="{BB962C8B-B14F-4D97-AF65-F5344CB8AC3E}">
        <p14:creationId xmlns:p14="http://schemas.microsoft.com/office/powerpoint/2010/main" val="417842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A7040-4DDD-4A6E-3D59-02CDA93A9590}"/>
              </a:ext>
            </a:extLst>
          </p:cNvPr>
          <p:cNvSpPr>
            <a:spLocks noGrp="1"/>
          </p:cNvSpPr>
          <p:nvPr>
            <p:ph type="title"/>
          </p:nvPr>
        </p:nvSpPr>
        <p:spPr/>
        <p:txBody>
          <a:bodyPr/>
          <a:lstStyle/>
          <a:p>
            <a:r>
              <a:rPr lang="en-US" dirty="0"/>
              <a:t>Key Successes</a:t>
            </a:r>
          </a:p>
        </p:txBody>
      </p:sp>
      <p:sp>
        <p:nvSpPr>
          <p:cNvPr id="5" name="Content Placeholder 4">
            <a:extLst>
              <a:ext uri="{FF2B5EF4-FFF2-40B4-BE49-F238E27FC236}">
                <a16:creationId xmlns:a16="http://schemas.microsoft.com/office/drawing/2014/main" id="{A4A006A5-1DA8-F495-1029-A9472A771A62}"/>
              </a:ext>
            </a:extLst>
          </p:cNvPr>
          <p:cNvSpPr>
            <a:spLocks noGrp="1"/>
          </p:cNvSpPr>
          <p:nvPr>
            <p:ph idx="1"/>
          </p:nvPr>
        </p:nvSpPr>
        <p:spPr>
          <a:xfrm>
            <a:off x="838200" y="1825624"/>
            <a:ext cx="10515600" cy="5032375"/>
          </a:xfrm>
        </p:spPr>
        <p:txBody>
          <a:bodyPr/>
          <a:lstStyle/>
          <a:p>
            <a:r>
              <a:rPr lang="en-US" dirty="0"/>
              <a:t>The use of GPUs to vastly increase computational performance of matrix multiplication</a:t>
            </a:r>
          </a:p>
          <a:p>
            <a:r>
              <a:rPr lang="en-US" dirty="0" err="1"/>
              <a:t>Donoho</a:t>
            </a:r>
            <a:r>
              <a:rPr lang="en-US" dirty="0"/>
              <a:t>: “Frictionless reproducibility”</a:t>
            </a:r>
          </a:p>
          <a:p>
            <a:pPr lvl="1"/>
            <a:r>
              <a:rPr lang="en-US" dirty="0"/>
              <a:t>Data, Re-execution, Challenges</a:t>
            </a:r>
          </a:p>
          <a:p>
            <a:r>
              <a:rPr lang="en-US" dirty="0"/>
              <a:t>2009: Neural nets win pattern recognition contests</a:t>
            </a:r>
          </a:p>
          <a:p>
            <a:pPr lvl="1"/>
            <a:r>
              <a:rPr lang="en-US" dirty="0"/>
              <a:t>Graves, </a:t>
            </a:r>
            <a:r>
              <a:rPr lang="en-US" dirty="0" err="1"/>
              <a:t>Schmidhuber</a:t>
            </a:r>
            <a:endParaRPr lang="en-US" dirty="0"/>
          </a:p>
          <a:p>
            <a:r>
              <a:rPr lang="en-US" dirty="0"/>
              <a:t>2012: </a:t>
            </a:r>
            <a:r>
              <a:rPr lang="en-US" dirty="0" err="1"/>
              <a:t>AlexNet</a:t>
            </a:r>
            <a:r>
              <a:rPr lang="en-US" dirty="0"/>
              <a:t> wins ImageNet competition</a:t>
            </a:r>
          </a:p>
          <a:p>
            <a:pPr lvl="1"/>
            <a:r>
              <a:rPr lang="en-US" dirty="0" err="1"/>
              <a:t>Krizhevsky</a:t>
            </a:r>
            <a:r>
              <a:rPr lang="en-US" dirty="0"/>
              <a:t>, </a:t>
            </a:r>
            <a:r>
              <a:rPr lang="en-US" dirty="0" err="1"/>
              <a:t>Sutskever</a:t>
            </a:r>
            <a:r>
              <a:rPr lang="en-US" dirty="0"/>
              <a:t>, Hinton</a:t>
            </a:r>
          </a:p>
          <a:p>
            <a:r>
              <a:rPr lang="en-US" dirty="0"/>
              <a:t>Transformers, GPT, </a:t>
            </a:r>
            <a:r>
              <a:rPr lang="en-US" dirty="0" err="1"/>
              <a:t>etc</a:t>
            </a:r>
            <a:endParaRPr lang="en-US" dirty="0"/>
          </a:p>
          <a:p>
            <a:endParaRPr lang="en-US" dirty="0"/>
          </a:p>
        </p:txBody>
      </p:sp>
    </p:spTree>
    <p:extLst>
      <p:ext uri="{BB962C8B-B14F-4D97-AF65-F5344CB8AC3E}">
        <p14:creationId xmlns:p14="http://schemas.microsoft.com/office/powerpoint/2010/main" val="36923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B4AFB8-DFDC-4F35-151D-EDD7F67FB3EB}"/>
              </a:ext>
            </a:extLst>
          </p:cNvPr>
          <p:cNvPicPr>
            <a:picLocks noChangeAspect="1"/>
          </p:cNvPicPr>
          <p:nvPr/>
        </p:nvPicPr>
        <p:blipFill>
          <a:blip r:embed="rId3"/>
          <a:stretch>
            <a:fillRect/>
          </a:stretch>
        </p:blipFill>
        <p:spPr>
          <a:xfrm>
            <a:off x="838199" y="3351571"/>
            <a:ext cx="1962062" cy="3509604"/>
          </a:xfrm>
          <a:prstGeom prst="rect">
            <a:avLst/>
          </a:prstGeom>
        </p:spPr>
      </p:pic>
      <p:pic>
        <p:nvPicPr>
          <p:cNvPr id="14" name="Picture 13">
            <a:extLst>
              <a:ext uri="{FF2B5EF4-FFF2-40B4-BE49-F238E27FC236}">
                <a16:creationId xmlns:a16="http://schemas.microsoft.com/office/drawing/2014/main" id="{65CAC697-1B7F-016F-D7EC-FAF7A072C74C}"/>
              </a:ext>
            </a:extLst>
          </p:cNvPr>
          <p:cNvPicPr>
            <a:picLocks noChangeAspect="1"/>
          </p:cNvPicPr>
          <p:nvPr/>
        </p:nvPicPr>
        <p:blipFill>
          <a:blip r:embed="rId4"/>
          <a:stretch>
            <a:fillRect/>
          </a:stretch>
        </p:blipFill>
        <p:spPr>
          <a:xfrm>
            <a:off x="4241800" y="3020241"/>
            <a:ext cx="2247612" cy="3837759"/>
          </a:xfrm>
          <a:prstGeom prst="rect">
            <a:avLst/>
          </a:prstGeom>
        </p:spPr>
      </p:pic>
      <p:pic>
        <p:nvPicPr>
          <p:cNvPr id="18" name="Picture 17">
            <a:extLst>
              <a:ext uri="{FF2B5EF4-FFF2-40B4-BE49-F238E27FC236}">
                <a16:creationId xmlns:a16="http://schemas.microsoft.com/office/drawing/2014/main" id="{41F54B65-47ED-FBF9-963B-4E2E888DE916}"/>
              </a:ext>
            </a:extLst>
          </p:cNvPr>
          <p:cNvPicPr>
            <a:picLocks noChangeAspect="1"/>
          </p:cNvPicPr>
          <p:nvPr/>
        </p:nvPicPr>
        <p:blipFill>
          <a:blip r:embed="rId5"/>
          <a:stretch>
            <a:fillRect/>
          </a:stretch>
        </p:blipFill>
        <p:spPr>
          <a:xfrm rot="16200000">
            <a:off x="8137010" y="2746419"/>
            <a:ext cx="6261100" cy="1962062"/>
          </a:xfrm>
          <a:prstGeom prst="rect">
            <a:avLst/>
          </a:prstGeom>
        </p:spPr>
      </p:pic>
      <p:sp>
        <p:nvSpPr>
          <p:cNvPr id="2" name="Title 1">
            <a:extLst>
              <a:ext uri="{FF2B5EF4-FFF2-40B4-BE49-F238E27FC236}">
                <a16:creationId xmlns:a16="http://schemas.microsoft.com/office/drawing/2014/main" id="{BB549260-D99D-4C83-AD71-2E3EDC523625}"/>
              </a:ext>
            </a:extLst>
          </p:cNvPr>
          <p:cNvSpPr>
            <a:spLocks noGrp="1"/>
          </p:cNvSpPr>
          <p:nvPr>
            <p:ph type="title"/>
          </p:nvPr>
        </p:nvSpPr>
        <p:spPr/>
        <p:txBody>
          <a:bodyPr/>
          <a:lstStyle/>
          <a:p>
            <a:r>
              <a:rPr lang="en-US" dirty="0"/>
              <a:t>Three Example architectures</a:t>
            </a:r>
          </a:p>
        </p:txBody>
      </p:sp>
      <p:sp>
        <p:nvSpPr>
          <p:cNvPr id="4" name="Content Placeholder 3">
            <a:extLst>
              <a:ext uri="{FF2B5EF4-FFF2-40B4-BE49-F238E27FC236}">
                <a16:creationId xmlns:a16="http://schemas.microsoft.com/office/drawing/2014/main" id="{2C1E8FF9-59F9-A4B5-5B17-7A76A1F382A5}"/>
              </a:ext>
            </a:extLst>
          </p:cNvPr>
          <p:cNvSpPr>
            <a:spLocks noGrp="1"/>
          </p:cNvSpPr>
          <p:nvPr>
            <p:ph sz="half" idx="1"/>
          </p:nvPr>
        </p:nvSpPr>
        <p:spPr>
          <a:xfrm>
            <a:off x="0" y="1690688"/>
            <a:ext cx="4064000" cy="4351338"/>
          </a:xfrm>
        </p:spPr>
        <p:txBody>
          <a:bodyPr/>
          <a:lstStyle/>
          <a:p>
            <a:r>
              <a:rPr lang="en-US" dirty="0" err="1"/>
              <a:t>LeNet</a:t>
            </a:r>
            <a:endParaRPr lang="en-US" dirty="0"/>
          </a:p>
          <a:p>
            <a:pPr lvl="1"/>
            <a:r>
              <a:rPr lang="en-US" sz="2000" b="1" dirty="0"/>
              <a:t>1998</a:t>
            </a:r>
          </a:p>
          <a:p>
            <a:pPr lvl="1"/>
            <a:r>
              <a:rPr lang="en-US" sz="2000" dirty="0"/>
              <a:t>Activations: tanh</a:t>
            </a:r>
          </a:p>
          <a:p>
            <a:pPr lvl="1"/>
            <a:r>
              <a:rPr lang="en-US" sz="2000" dirty="0"/>
              <a:t>4.1% error to 1.2%</a:t>
            </a:r>
          </a:p>
          <a:p>
            <a:pPr lvl="1"/>
            <a:r>
              <a:rPr lang="en-US" sz="2000" dirty="0"/>
              <a:t>About 60k parameters</a:t>
            </a:r>
          </a:p>
        </p:txBody>
      </p:sp>
      <p:sp>
        <p:nvSpPr>
          <p:cNvPr id="6" name="Content Placeholder 3">
            <a:extLst>
              <a:ext uri="{FF2B5EF4-FFF2-40B4-BE49-F238E27FC236}">
                <a16:creationId xmlns:a16="http://schemas.microsoft.com/office/drawing/2014/main" id="{E68A143E-2ACC-4867-6967-D79C3F4A979A}"/>
              </a:ext>
            </a:extLst>
          </p:cNvPr>
          <p:cNvSpPr txBox="1">
            <a:spLocks/>
          </p:cNvSpPr>
          <p:nvPr/>
        </p:nvSpPr>
        <p:spPr>
          <a:xfrm>
            <a:off x="3263612" y="1690688"/>
            <a:ext cx="4064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utura Medium" panose="020B0602020204020303" pitchFamily="34" charset="-79"/>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utura Medium" panose="020B0602020204020303" pitchFamily="34" charset="-79"/>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utura Medium" panose="020B0602020204020303" pitchFamily="34" charset="-79"/>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utura Medium" panose="020B0602020204020303" pitchFamily="34" charset="-79"/>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utura Medium" panose="020B0602020204020303" pitchFamily="34" charset="-79"/>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Optima" panose="02000503060000020004" pitchFamily="2" charset="0"/>
              </a:rPr>
              <a:t>AlexNet</a:t>
            </a:r>
            <a:endParaRPr lang="en-US" dirty="0">
              <a:latin typeface="Optima" panose="02000503060000020004" pitchFamily="2" charset="0"/>
            </a:endParaRPr>
          </a:p>
          <a:p>
            <a:pPr lvl="1"/>
            <a:r>
              <a:rPr lang="en-US" sz="2000" b="1" dirty="0">
                <a:latin typeface="Optima" panose="02000503060000020004" pitchFamily="2" charset="0"/>
              </a:rPr>
              <a:t>2012</a:t>
            </a:r>
            <a:r>
              <a:rPr lang="en-US" sz="2000" dirty="0">
                <a:latin typeface="Optima" panose="02000503060000020004" pitchFamily="2" charset="0"/>
              </a:rPr>
              <a:t>: ImageNet challenge</a:t>
            </a:r>
          </a:p>
          <a:p>
            <a:pPr lvl="1"/>
            <a:r>
              <a:rPr lang="en-US" sz="2000" dirty="0">
                <a:latin typeface="Optima" panose="02000503060000020004" pitchFamily="2" charset="0"/>
              </a:rPr>
              <a:t>26% error down to 15%</a:t>
            </a:r>
          </a:p>
          <a:p>
            <a:pPr lvl="1"/>
            <a:r>
              <a:rPr lang="en-US" sz="2000" dirty="0">
                <a:latin typeface="Optima" panose="02000503060000020004" pitchFamily="2" charset="0"/>
              </a:rPr>
              <a:t>About 62.4M parameters</a:t>
            </a:r>
          </a:p>
        </p:txBody>
      </p:sp>
      <mc:AlternateContent xmlns:mc="http://schemas.openxmlformats.org/markup-compatibility/2006">
        <mc:Choice xmlns:a14="http://schemas.microsoft.com/office/drawing/2010/main" Requires="a14">
          <p:sp>
            <p:nvSpPr>
              <p:cNvPr id="7" name="Content Placeholder 3">
                <a:extLst>
                  <a:ext uri="{FF2B5EF4-FFF2-40B4-BE49-F238E27FC236}">
                    <a16:creationId xmlns:a16="http://schemas.microsoft.com/office/drawing/2014/main" id="{C2A0117A-B0F2-AF67-142F-228AE2130669}"/>
                  </a:ext>
                </a:extLst>
              </p:cNvPr>
              <p:cNvSpPr txBox="1">
                <a:spLocks/>
              </p:cNvSpPr>
              <p:nvPr/>
            </p:nvSpPr>
            <p:spPr>
              <a:xfrm>
                <a:off x="7048212" y="1690688"/>
                <a:ext cx="4064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utura Medium" panose="020B0602020204020303" pitchFamily="34" charset="-79"/>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utura Medium" panose="020B0602020204020303" pitchFamily="34" charset="-79"/>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Futura Medium" panose="020B0602020204020303" pitchFamily="34" charset="-79"/>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utura Medium" panose="020B0602020204020303" pitchFamily="34" charset="-79"/>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Futura Medium" panose="020B0602020204020303" pitchFamily="34" charset="-79"/>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Optima" panose="02000503060000020004" pitchFamily="2" charset="0"/>
                  </a:rPr>
                  <a:t>ResNet</a:t>
                </a:r>
              </a:p>
              <a:p>
                <a:pPr lvl="1"/>
                <a:r>
                  <a:rPr lang="en-US" sz="2000" dirty="0">
                    <a:latin typeface="Optima" panose="02000503060000020004" pitchFamily="2" charset="0"/>
                  </a:rPr>
                  <a:t>2015: ImageNet</a:t>
                </a:r>
              </a:p>
              <a:p>
                <a:pPr lvl="1"/>
                <a:r>
                  <a:rPr lang="en-US" sz="2000" dirty="0">
                    <a:latin typeface="Optima" panose="02000503060000020004" pitchFamily="2" charset="0"/>
                  </a:rPr>
                  <a:t>Layer output:</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𝑙</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𝜑</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𝑙</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𝑙</m:t>
                                </m:r>
                              </m:sub>
                            </m:sSub>
                          </m:e>
                        </m:d>
                      </m:e>
                    </m:d>
                  </m:oMath>
                </a14:m>
                <a:endParaRPr lang="en-US" dirty="0">
                  <a:latin typeface="Optima" panose="02000503060000020004" pitchFamily="2" charset="0"/>
                </a:endParaRPr>
              </a:p>
              <a:p>
                <a:pPr lvl="1"/>
                <a:r>
                  <a:rPr lang="en-US" sz="2000" dirty="0">
                    <a:latin typeface="Optima" panose="02000503060000020004" pitchFamily="2" charset="0"/>
                  </a:rPr>
                  <a:t>About 60M parameters</a:t>
                </a:r>
              </a:p>
            </p:txBody>
          </p:sp>
        </mc:Choice>
        <mc:Fallback>
          <p:sp>
            <p:nvSpPr>
              <p:cNvPr id="7" name="Content Placeholder 3">
                <a:extLst>
                  <a:ext uri="{FF2B5EF4-FFF2-40B4-BE49-F238E27FC236}">
                    <a16:creationId xmlns:a16="http://schemas.microsoft.com/office/drawing/2014/main" id="{C2A0117A-B0F2-AF67-142F-228AE2130669}"/>
                  </a:ext>
                </a:extLst>
              </p:cNvPr>
              <p:cNvSpPr txBox="1">
                <a:spLocks noRot="1" noChangeAspect="1" noMove="1" noResize="1" noEditPoints="1" noAdjustHandles="1" noChangeArrowheads="1" noChangeShapeType="1" noTextEdit="1"/>
              </p:cNvSpPr>
              <p:nvPr/>
            </p:nvSpPr>
            <p:spPr>
              <a:xfrm>
                <a:off x="7048212" y="1690688"/>
                <a:ext cx="4064000" cy="4351338"/>
              </a:xfrm>
              <a:prstGeom prst="rect">
                <a:avLst/>
              </a:prstGeom>
              <a:blipFill>
                <a:blip r:embed="rId6"/>
                <a:stretch>
                  <a:fillRect l="-2484" t="-2326"/>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A66783A-E917-6863-5ADA-3C4925D014DD}"/>
              </a:ext>
            </a:extLst>
          </p:cNvPr>
          <p:cNvPicPr>
            <a:picLocks noChangeAspect="1"/>
          </p:cNvPicPr>
          <p:nvPr/>
        </p:nvPicPr>
        <p:blipFill>
          <a:blip r:embed="rId7"/>
          <a:stretch>
            <a:fillRect/>
          </a:stretch>
        </p:blipFill>
        <p:spPr>
          <a:xfrm>
            <a:off x="8253246" y="3585335"/>
            <a:ext cx="1962062" cy="3163954"/>
          </a:xfrm>
          <a:prstGeom prst="rect">
            <a:avLst/>
          </a:prstGeom>
        </p:spPr>
      </p:pic>
    </p:spTree>
    <p:extLst>
      <p:ext uri="{BB962C8B-B14F-4D97-AF65-F5344CB8AC3E}">
        <p14:creationId xmlns:p14="http://schemas.microsoft.com/office/powerpoint/2010/main" val="419209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4A7F-9711-AF57-AA37-DA677C3208A6}"/>
              </a:ext>
            </a:extLst>
          </p:cNvPr>
          <p:cNvSpPr>
            <a:spLocks noGrp="1"/>
          </p:cNvSpPr>
          <p:nvPr>
            <p:ph type="title"/>
          </p:nvPr>
        </p:nvSpPr>
        <p:spPr/>
        <p:txBody>
          <a:bodyPr/>
          <a:lstStyle/>
          <a:p>
            <a:r>
              <a:rPr lang="en-US" dirty="0"/>
              <a:t>Where we are now</a:t>
            </a:r>
          </a:p>
        </p:txBody>
      </p:sp>
      <p:sp>
        <p:nvSpPr>
          <p:cNvPr id="3" name="Content Placeholder 2">
            <a:extLst>
              <a:ext uri="{FF2B5EF4-FFF2-40B4-BE49-F238E27FC236}">
                <a16:creationId xmlns:a16="http://schemas.microsoft.com/office/drawing/2014/main" id="{71962815-029E-C164-8F2C-84A09257D3A6}"/>
              </a:ext>
            </a:extLst>
          </p:cNvPr>
          <p:cNvSpPr>
            <a:spLocks noGrp="1"/>
          </p:cNvSpPr>
          <p:nvPr>
            <p:ph idx="1"/>
          </p:nvPr>
        </p:nvSpPr>
        <p:spPr>
          <a:xfrm>
            <a:off x="838200" y="1825624"/>
            <a:ext cx="8491537" cy="5032375"/>
          </a:xfrm>
        </p:spPr>
        <p:txBody>
          <a:bodyPr/>
          <a:lstStyle/>
          <a:p>
            <a:r>
              <a:rPr lang="en-US" dirty="0"/>
              <a:t>ML / AI is everywhere</a:t>
            </a:r>
          </a:p>
          <a:p>
            <a:pPr lvl="1"/>
            <a:r>
              <a:rPr lang="en-US" dirty="0"/>
              <a:t>Critical to businesses in almost all fields</a:t>
            </a:r>
          </a:p>
          <a:p>
            <a:r>
              <a:rPr lang="en-US" dirty="0"/>
              <a:t>Development is fast</a:t>
            </a:r>
          </a:p>
          <a:p>
            <a:pPr lvl="1"/>
            <a:r>
              <a:rPr lang="en-US" dirty="0"/>
              <a:t>Case study: </a:t>
            </a:r>
            <a:r>
              <a:rPr lang="en-US" dirty="0" err="1"/>
              <a:t>LLaMa</a:t>
            </a:r>
            <a:endParaRPr lang="en-US" dirty="0"/>
          </a:p>
          <a:p>
            <a:pPr lvl="2"/>
            <a:r>
              <a:rPr lang="en-US" dirty="0"/>
              <a:t>Released 23. Feb 2023</a:t>
            </a:r>
          </a:p>
          <a:p>
            <a:pPr lvl="2"/>
            <a:r>
              <a:rPr lang="en-US" dirty="0"/>
              <a:t>Leaked 2. Mar 2023</a:t>
            </a:r>
          </a:p>
          <a:p>
            <a:pPr lvl="2"/>
            <a:r>
              <a:rPr lang="en-US" dirty="0"/>
              <a:t>Optimized local execution released 13. Mar 2023</a:t>
            </a:r>
          </a:p>
          <a:p>
            <a:pPr lvl="2"/>
            <a:r>
              <a:rPr lang="en-US" dirty="0"/>
              <a:t>Alpaca, fine-tuned to GPT-3 performance, 13. Mar 2023</a:t>
            </a:r>
          </a:p>
          <a:p>
            <a:r>
              <a:rPr lang="en-US" dirty="0"/>
              <a:t>Increasingly integrated into our lives, intentionally and unintentionally</a:t>
            </a:r>
          </a:p>
          <a:p>
            <a:pPr lvl="2"/>
            <a:endParaRPr lang="en-US" dirty="0"/>
          </a:p>
          <a:p>
            <a:pPr lvl="1"/>
            <a:endParaRPr lang="en-US" dirty="0"/>
          </a:p>
        </p:txBody>
      </p:sp>
      <p:pic>
        <p:nvPicPr>
          <p:cNvPr id="5" name="Picture 4">
            <a:extLst>
              <a:ext uri="{FF2B5EF4-FFF2-40B4-BE49-F238E27FC236}">
                <a16:creationId xmlns:a16="http://schemas.microsoft.com/office/drawing/2014/main" id="{005EED09-2374-1234-87E7-3C7E40FE4713}"/>
              </a:ext>
            </a:extLst>
          </p:cNvPr>
          <p:cNvPicPr>
            <a:picLocks noChangeAspect="1"/>
          </p:cNvPicPr>
          <p:nvPr/>
        </p:nvPicPr>
        <p:blipFill rotWithShape="1">
          <a:blip r:embed="rId2"/>
          <a:srcRect l="18771" r="14836"/>
          <a:stretch/>
        </p:blipFill>
        <p:spPr>
          <a:xfrm>
            <a:off x="9329737" y="4572000"/>
            <a:ext cx="2571751" cy="2171700"/>
          </a:xfrm>
          <a:prstGeom prst="rect">
            <a:avLst/>
          </a:prstGeom>
        </p:spPr>
      </p:pic>
      <p:pic>
        <p:nvPicPr>
          <p:cNvPr id="7" name="Picture 6">
            <a:extLst>
              <a:ext uri="{FF2B5EF4-FFF2-40B4-BE49-F238E27FC236}">
                <a16:creationId xmlns:a16="http://schemas.microsoft.com/office/drawing/2014/main" id="{79C2D615-6C56-4F8C-5CB3-8274228BD7BF}"/>
              </a:ext>
            </a:extLst>
          </p:cNvPr>
          <p:cNvPicPr>
            <a:picLocks noChangeAspect="1"/>
          </p:cNvPicPr>
          <p:nvPr/>
        </p:nvPicPr>
        <p:blipFill rotWithShape="1">
          <a:blip r:embed="rId3"/>
          <a:srcRect l="12375" t="34286" r="12438" b="37500"/>
          <a:stretch/>
        </p:blipFill>
        <p:spPr>
          <a:xfrm>
            <a:off x="335313" y="5958855"/>
            <a:ext cx="3983833" cy="784845"/>
          </a:xfrm>
          <a:prstGeom prst="rect">
            <a:avLst/>
          </a:prstGeom>
        </p:spPr>
      </p:pic>
      <p:pic>
        <p:nvPicPr>
          <p:cNvPr id="9" name="Picture 8">
            <a:extLst>
              <a:ext uri="{FF2B5EF4-FFF2-40B4-BE49-F238E27FC236}">
                <a16:creationId xmlns:a16="http://schemas.microsoft.com/office/drawing/2014/main" id="{4C3F28AB-C016-06F2-CE5D-CFAFECF7D5C2}"/>
              </a:ext>
            </a:extLst>
          </p:cNvPr>
          <p:cNvPicPr>
            <a:picLocks noChangeAspect="1"/>
          </p:cNvPicPr>
          <p:nvPr/>
        </p:nvPicPr>
        <p:blipFill rotWithShape="1">
          <a:blip r:embed="rId4"/>
          <a:srcRect l="31687" t="12500" r="29687" b="16096"/>
          <a:stretch/>
        </p:blipFill>
        <p:spPr>
          <a:xfrm>
            <a:off x="6890897" y="5486400"/>
            <a:ext cx="1219639" cy="1371600"/>
          </a:xfrm>
          <a:prstGeom prst="rect">
            <a:avLst/>
          </a:prstGeom>
        </p:spPr>
      </p:pic>
      <p:pic>
        <p:nvPicPr>
          <p:cNvPr id="11" name="Picture 10">
            <a:extLst>
              <a:ext uri="{FF2B5EF4-FFF2-40B4-BE49-F238E27FC236}">
                <a16:creationId xmlns:a16="http://schemas.microsoft.com/office/drawing/2014/main" id="{1A774C1B-9C56-D1E4-C191-3F31CD5D0E43}"/>
              </a:ext>
            </a:extLst>
          </p:cNvPr>
          <p:cNvPicPr>
            <a:picLocks noChangeAspect="1"/>
          </p:cNvPicPr>
          <p:nvPr/>
        </p:nvPicPr>
        <p:blipFill>
          <a:blip r:embed="rId5"/>
          <a:stretch>
            <a:fillRect/>
          </a:stretch>
        </p:blipFill>
        <p:spPr>
          <a:xfrm>
            <a:off x="7055553" y="365124"/>
            <a:ext cx="5129392" cy="2885283"/>
          </a:xfrm>
          <a:prstGeom prst="rect">
            <a:avLst/>
          </a:prstGeom>
        </p:spPr>
      </p:pic>
      <p:pic>
        <p:nvPicPr>
          <p:cNvPr id="13" name="Graphic 12">
            <a:extLst>
              <a:ext uri="{FF2B5EF4-FFF2-40B4-BE49-F238E27FC236}">
                <a16:creationId xmlns:a16="http://schemas.microsoft.com/office/drawing/2014/main" id="{DD284776-B3BF-E4E5-A498-7015A0EABA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3717" y="5704660"/>
            <a:ext cx="1567071" cy="1107303"/>
          </a:xfrm>
          <a:prstGeom prst="rect">
            <a:avLst/>
          </a:prstGeom>
        </p:spPr>
      </p:pic>
    </p:spTree>
    <p:extLst>
      <p:ext uri="{BB962C8B-B14F-4D97-AF65-F5344CB8AC3E}">
        <p14:creationId xmlns:p14="http://schemas.microsoft.com/office/powerpoint/2010/main" val="190905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0DAD0D-9A22-3C45-E3C4-B878ABD9BDD3}"/>
              </a:ext>
            </a:extLst>
          </p:cNvPr>
          <p:cNvSpPr>
            <a:spLocks noGrp="1"/>
          </p:cNvSpPr>
          <p:nvPr>
            <p:ph type="title"/>
          </p:nvPr>
        </p:nvSpPr>
        <p:spPr/>
        <p:txBody>
          <a:bodyPr/>
          <a:lstStyle/>
          <a:p>
            <a:r>
              <a:rPr lang="en-US" dirty="0"/>
              <a:t>The future</a:t>
            </a:r>
          </a:p>
        </p:txBody>
      </p:sp>
      <p:sp>
        <p:nvSpPr>
          <p:cNvPr id="5" name="Text Placeholder 4">
            <a:extLst>
              <a:ext uri="{FF2B5EF4-FFF2-40B4-BE49-F238E27FC236}">
                <a16:creationId xmlns:a16="http://schemas.microsoft.com/office/drawing/2014/main" id="{85BC662D-4FAD-0C15-BE5F-D393ABAC7DB7}"/>
              </a:ext>
            </a:extLst>
          </p:cNvPr>
          <p:cNvSpPr>
            <a:spLocks noGrp="1"/>
          </p:cNvSpPr>
          <p:nvPr>
            <p:ph type="body" idx="1"/>
          </p:nvPr>
        </p:nvSpPr>
        <p:spPr/>
        <p:txBody>
          <a:bodyPr/>
          <a:lstStyle/>
          <a:p>
            <a:r>
              <a:rPr lang="en-US" dirty="0"/>
              <a:t>???</a:t>
            </a:r>
          </a:p>
        </p:txBody>
      </p:sp>
    </p:spTree>
    <p:extLst>
      <p:ext uri="{BB962C8B-B14F-4D97-AF65-F5344CB8AC3E}">
        <p14:creationId xmlns:p14="http://schemas.microsoft.com/office/powerpoint/2010/main" val="3665570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B605-3604-98DD-773F-1CCBD1624422}"/>
              </a:ext>
            </a:extLst>
          </p:cNvPr>
          <p:cNvSpPr>
            <a:spLocks noGrp="1"/>
          </p:cNvSpPr>
          <p:nvPr>
            <p:ph type="title"/>
          </p:nvPr>
        </p:nvSpPr>
        <p:spPr/>
        <p:txBody>
          <a:bodyPr/>
          <a:lstStyle/>
          <a:p>
            <a:r>
              <a:rPr lang="en-US" dirty="0"/>
              <a:t>An Ahistorical introduction</a:t>
            </a:r>
          </a:p>
        </p:txBody>
      </p:sp>
      <p:sp>
        <p:nvSpPr>
          <p:cNvPr id="3" name="Text Placeholder 2">
            <a:extLst>
              <a:ext uri="{FF2B5EF4-FFF2-40B4-BE49-F238E27FC236}">
                <a16:creationId xmlns:a16="http://schemas.microsoft.com/office/drawing/2014/main" id="{CD242696-9B8C-215B-D5F9-4EBD8EAB1BBF}"/>
              </a:ext>
            </a:extLst>
          </p:cNvPr>
          <p:cNvSpPr>
            <a:spLocks noGrp="1"/>
          </p:cNvSpPr>
          <p:nvPr>
            <p:ph type="body" idx="1"/>
          </p:nvPr>
        </p:nvSpPr>
        <p:spPr/>
        <p:txBody>
          <a:bodyPr/>
          <a:lstStyle/>
          <a:p>
            <a:r>
              <a:rPr lang="en-US" dirty="0"/>
              <a:t>Starting to think about how to think about your data</a:t>
            </a:r>
          </a:p>
        </p:txBody>
      </p:sp>
    </p:spTree>
    <p:extLst>
      <p:ext uri="{BB962C8B-B14F-4D97-AF65-F5344CB8AC3E}">
        <p14:creationId xmlns:p14="http://schemas.microsoft.com/office/powerpoint/2010/main" val="270402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7920BB-2211-C8FB-0927-9ECB3526DF90}"/>
              </a:ext>
            </a:extLst>
          </p:cNvPr>
          <p:cNvSpPr>
            <a:spLocks noGrp="1"/>
          </p:cNvSpPr>
          <p:nvPr>
            <p:ph type="title"/>
          </p:nvPr>
        </p:nvSpPr>
        <p:spPr/>
        <p:txBody>
          <a:bodyPr/>
          <a:lstStyle/>
          <a:p>
            <a:r>
              <a:rPr lang="en-US" dirty="0"/>
              <a:t>A contrived example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99ECE5E-26BE-DFEE-9277-733CDD733853}"/>
                  </a:ext>
                </a:extLst>
              </p:cNvPr>
              <p:cNvSpPr>
                <a:spLocks noGrp="1"/>
              </p:cNvSpPr>
              <p:nvPr>
                <p:ph idx="1"/>
              </p:nvPr>
            </p:nvSpPr>
            <p:spPr/>
            <p:txBody>
              <a:bodyPr/>
              <a:lstStyle/>
              <a:p>
                <a:r>
                  <a:rPr lang="en-US" dirty="0"/>
                  <a:t>Our goal is to find a classifier</a:t>
                </a:r>
              </a:p>
              <a:p>
                <a:pPr lvl="1"/>
                <a:r>
                  <a:rPr lang="en-US" dirty="0"/>
                  <a:t>(A </a:t>
                </a:r>
                <a:r>
                  <a:rPr lang="en-US" dirty="0">
                    <a:solidFill>
                      <a:schemeClr val="accent6"/>
                    </a:solidFill>
                  </a:rPr>
                  <a:t>function</a:t>
                </a:r>
                <a:r>
                  <a:rPr lang="en-US" dirty="0"/>
                  <a:t>)</a:t>
                </a:r>
              </a:p>
              <a:p>
                <a:pPr lvl="1"/>
                <a14:m>
                  <m:oMath xmlns:m="http://schemas.openxmlformats.org/officeDocument/2006/math">
                    <m:r>
                      <a:rPr lang="en-US" smtClean="0">
                        <a:latin typeface="Cambria Math" panose="02040503050406030204" pitchFamily="18" charset="0"/>
                      </a:rPr>
                      <m:t>𝑓</m:t>
                    </m:r>
                    <m:r>
                      <a:rPr lang="en-US" smtClean="0">
                        <a:latin typeface="Cambria Math" panose="02040503050406030204" pitchFamily="18" charset="0"/>
                      </a:rPr>
                      <m:t>:</m:t>
                    </m:r>
                    <m:r>
                      <a:rPr lang="en-US" smtClean="0">
                        <a:latin typeface="Cambria Math" panose="02040503050406030204" pitchFamily="18" charset="0"/>
                      </a:rPr>
                      <m:t>𝑋</m:t>
                    </m:r>
                    <m:r>
                      <a:rPr lang="en-US" smtClean="0">
                        <a:latin typeface="Cambria Math" panose="02040503050406030204" pitchFamily="18" charset="0"/>
                      </a:rPr>
                      <m:t>→</m:t>
                    </m:r>
                    <m:r>
                      <a:rPr lang="en-US" smtClean="0">
                        <a:latin typeface="Cambria Math" panose="02040503050406030204" pitchFamily="18" charset="0"/>
                      </a:rPr>
                      <m:t>𝑌</m:t>
                    </m:r>
                  </m:oMath>
                </a14:m>
                <a:r>
                  <a:rPr lang="en-US" dirty="0"/>
                  <a:t> where </a:t>
                </a:r>
                <a14:m>
                  <m:oMath xmlns:m="http://schemas.openxmlformats.org/officeDocument/2006/math">
                    <m:r>
                      <a:rPr lang="en-US" smtClean="0">
                        <a:latin typeface="Cambria Math" panose="02040503050406030204" pitchFamily="18" charset="0"/>
                      </a:rPr>
                      <m:t>𝑋</m:t>
                    </m:r>
                    <m:r>
                      <a:rPr lang="en-US" smtClean="0">
                        <a:latin typeface="Cambria Math" panose="02040503050406030204" pitchFamily="18" charset="0"/>
                      </a:rPr>
                      <m:t>=</m:t>
                    </m:r>
                    <m:sSup>
                      <m:sSupPr>
                        <m:ctrlPr>
                          <a:rPr lang="en-US" smtClean="0">
                            <a:latin typeface="Cambria Math" panose="02040503050406030204" pitchFamily="18" charset="0"/>
                          </a:rPr>
                        </m:ctrlPr>
                      </m:sSupPr>
                      <m:e>
                        <m:d>
                          <m:dPr>
                            <m:begChr m:val="{"/>
                            <m:endChr m:val="}"/>
                            <m:ctrlPr>
                              <a:rPr lang="en-US" smtClean="0">
                                <a:latin typeface="Cambria Math" panose="02040503050406030204" pitchFamily="18" charset="0"/>
                              </a:rPr>
                            </m:ctrlPr>
                          </m:dPr>
                          <m:e>
                            <m:r>
                              <a:rPr lang="en-US" smtClean="0">
                                <a:latin typeface="Cambria Math" panose="02040503050406030204" pitchFamily="18" charset="0"/>
                              </a:rPr>
                              <m:t>0,1</m:t>
                            </m:r>
                          </m:e>
                        </m:d>
                      </m:e>
                      <m:sup>
                        <m:r>
                          <a:rPr lang="en-US" smtClean="0">
                            <a:latin typeface="Cambria Math" panose="02040503050406030204" pitchFamily="18" charset="0"/>
                          </a:rPr>
                          <m:t>4</m:t>
                        </m:r>
                      </m:sup>
                    </m:sSup>
                  </m:oMath>
                </a14:m>
                <a:r>
                  <a:rPr lang="en-US" dirty="0"/>
                  <a:t> and </a:t>
                </a:r>
                <a14:m>
                  <m:oMath xmlns:m="http://schemas.openxmlformats.org/officeDocument/2006/math">
                    <m:r>
                      <a:rPr lang="en-US" smtClean="0">
                        <a:latin typeface="Cambria Math" panose="02040503050406030204" pitchFamily="18" charset="0"/>
                      </a:rPr>
                      <m:t>𝑌</m:t>
                    </m:r>
                    <m:r>
                      <a:rPr lang="en-US" smtClean="0">
                        <a:latin typeface="Cambria Math" panose="02040503050406030204" pitchFamily="18" charset="0"/>
                      </a:rPr>
                      <m:t>={0,1}</m:t>
                    </m:r>
                  </m:oMath>
                </a14:m>
                <a:endParaRPr lang="en-US" dirty="0"/>
              </a:p>
              <a:p>
                <a:r>
                  <a:rPr lang="en-US" dirty="0"/>
                  <a:t>Suppose everything is purely deterministic!</a:t>
                </a:r>
              </a:p>
              <a:p>
                <a:r>
                  <a:rPr lang="en-US" dirty="0"/>
                  <a:t>How should we do this?</a:t>
                </a:r>
              </a:p>
              <a:p>
                <a:endParaRPr lang="en-US" dirty="0"/>
              </a:p>
              <a:p>
                <a:r>
                  <a:rPr lang="en-US" dirty="0"/>
                  <a:t>Or more simply:</a:t>
                </a:r>
              </a:p>
              <a:p>
                <a:pPr lvl="1"/>
                <a:r>
                  <a:rPr lang="en-US" dirty="0"/>
                  <a:t>How many possibilities are there?</a:t>
                </a:r>
              </a:p>
            </p:txBody>
          </p:sp>
        </mc:Choice>
        <mc:Fallback>
          <p:sp>
            <p:nvSpPr>
              <p:cNvPr id="5" name="Content Placeholder 4">
                <a:extLst>
                  <a:ext uri="{FF2B5EF4-FFF2-40B4-BE49-F238E27FC236}">
                    <a16:creationId xmlns:a16="http://schemas.microsoft.com/office/drawing/2014/main" id="{399ECE5E-26BE-DFEE-9277-733CDD73385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57EDB0D-0E6C-1878-F054-07B12B55D433}"/>
              </a:ext>
            </a:extLst>
          </p:cNvPr>
          <p:cNvPicPr>
            <a:picLocks noChangeAspect="1"/>
          </p:cNvPicPr>
          <p:nvPr/>
        </p:nvPicPr>
        <p:blipFill>
          <a:blip r:embed="rId3"/>
          <a:stretch>
            <a:fillRect/>
          </a:stretch>
        </p:blipFill>
        <p:spPr>
          <a:xfrm>
            <a:off x="7708900" y="1690688"/>
            <a:ext cx="4483100" cy="4368800"/>
          </a:xfrm>
          <a:prstGeom prst="rect">
            <a:avLst/>
          </a:prstGeom>
        </p:spPr>
      </p:pic>
    </p:spTree>
    <p:extLst>
      <p:ext uri="{BB962C8B-B14F-4D97-AF65-F5344CB8AC3E}">
        <p14:creationId xmlns:p14="http://schemas.microsoft.com/office/powerpoint/2010/main" val="1385620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7A64-A4FB-FF5E-1F99-98E5740918C8}"/>
              </a:ext>
            </a:extLst>
          </p:cNvPr>
          <p:cNvSpPr>
            <a:spLocks noGrp="1"/>
          </p:cNvSpPr>
          <p:nvPr>
            <p:ph type="title"/>
          </p:nvPr>
        </p:nvSpPr>
        <p:spPr/>
        <p:txBody>
          <a:bodyPr/>
          <a:lstStyle/>
          <a:p>
            <a:r>
              <a:rPr lang="en-US" dirty="0"/>
              <a:t>One possibility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DD8B-99A5-F939-8015-3672A790F3CD}"/>
                  </a:ext>
                </a:extLst>
              </p:cNvPr>
              <p:cNvSpPr>
                <a:spLocks noGrp="1"/>
              </p:cNvSpPr>
              <p:nvPr>
                <p:ph idx="1"/>
              </p:nvPr>
            </p:nvSpPr>
            <p:spPr>
              <a:xfrm>
                <a:off x="838200" y="1825625"/>
                <a:ext cx="7217229" cy="4351338"/>
              </a:xfrm>
            </p:spPr>
            <p:txBody>
              <a:bodyPr/>
              <a:lstStyle/>
              <a:p>
                <a:r>
                  <a:rPr lang="en-US" dirty="0"/>
                  <a:t>Assuming nothing, there are </a:t>
                </a:r>
                <a14:m>
                  <m:oMath xmlns:m="http://schemas.openxmlformats.org/officeDocument/2006/math">
                    <m:sSup>
                      <m:sSupPr>
                        <m:ctrlPr>
                          <a:rPr lang="en-US" smtClean="0">
                            <a:latin typeface="Cambria Math" panose="02040503050406030204" pitchFamily="18" charset="0"/>
                          </a:rPr>
                        </m:ctrlPr>
                      </m:sSupPr>
                      <m:e>
                        <m:r>
                          <a:rPr lang="en-US" smtClean="0">
                            <a:latin typeface="Cambria Math" panose="02040503050406030204" pitchFamily="18" charset="0"/>
                          </a:rPr>
                          <m:t>2</m:t>
                        </m:r>
                      </m:e>
                      <m:sup>
                        <m:r>
                          <a:rPr lang="en-US" smtClean="0">
                            <a:latin typeface="Cambria Math" panose="02040503050406030204" pitchFamily="18" charset="0"/>
                          </a:rPr>
                          <m:t>16</m:t>
                        </m:r>
                      </m:sup>
                    </m:sSup>
                    <m:r>
                      <a:rPr lang="en-US" smtClean="0">
                        <a:latin typeface="Cambria Math" panose="02040503050406030204" pitchFamily="18" charset="0"/>
                      </a:rPr>
                      <m:t>=</m:t>
                    </m:r>
                    <m:sSup>
                      <m:sSupPr>
                        <m:ctrlPr>
                          <a:rPr lang="en-US" smtClean="0">
                            <a:latin typeface="Cambria Math" panose="02040503050406030204" pitchFamily="18" charset="0"/>
                          </a:rPr>
                        </m:ctrlPr>
                      </m:sSupPr>
                      <m:e>
                        <m:r>
                          <a:rPr lang="en-US" smtClean="0">
                            <a:latin typeface="Cambria Math" panose="02040503050406030204" pitchFamily="18" charset="0"/>
                          </a:rPr>
                          <m:t>2</m:t>
                        </m:r>
                      </m:e>
                      <m:sup>
                        <m:sSup>
                          <m:sSupPr>
                            <m:ctrlPr>
                              <a:rPr lang="en-US" smtClean="0">
                                <a:latin typeface="Cambria Math" panose="02040503050406030204" pitchFamily="18" charset="0"/>
                              </a:rPr>
                            </m:ctrlPr>
                          </m:sSupPr>
                          <m:e>
                            <m:r>
                              <a:rPr lang="en-US" smtClean="0">
                                <a:latin typeface="Cambria Math" panose="02040503050406030204" pitchFamily="18" charset="0"/>
                              </a:rPr>
                              <m:t>2</m:t>
                            </m:r>
                          </m:e>
                          <m:sup>
                            <m:r>
                              <a:rPr lang="en-US" smtClean="0">
                                <a:latin typeface="Cambria Math" panose="02040503050406030204" pitchFamily="18" charset="0"/>
                              </a:rPr>
                              <m:t>4</m:t>
                            </m:r>
                          </m:sup>
                        </m:sSup>
                      </m:sup>
                    </m:sSup>
                  </m:oMath>
                </a14:m>
                <a:r>
                  <a:rPr lang="en-US" dirty="0"/>
                  <a:t> possible choices of </a:t>
                </a:r>
                <a14:m>
                  <m:oMath xmlns:m="http://schemas.openxmlformats.org/officeDocument/2006/math">
                    <m:r>
                      <a:rPr lang="en-US" smtClean="0">
                        <a:latin typeface="Cambria Math" panose="02040503050406030204" pitchFamily="18" charset="0"/>
                      </a:rPr>
                      <m:t>𝑓</m:t>
                    </m:r>
                  </m:oMath>
                </a14:m>
                <a:r>
                  <a:rPr lang="en-US" dirty="0"/>
                  <a:t>.</a:t>
                </a:r>
              </a:p>
              <a:p>
                <a:r>
                  <a:rPr lang="en-US" dirty="0"/>
                  <a:t>Assuming no errors, our data is consistent with </a:t>
                </a:r>
                <a14:m>
                  <m:oMath xmlns:m="http://schemas.openxmlformats.org/officeDocument/2006/math">
                    <m:sSup>
                      <m:sSupPr>
                        <m:ctrlPr>
                          <a:rPr lang="en-US" smtClean="0">
                            <a:latin typeface="Cambria Math" panose="02040503050406030204" pitchFamily="18" charset="0"/>
                          </a:rPr>
                        </m:ctrlPr>
                      </m:sSupPr>
                      <m:e>
                        <m:r>
                          <a:rPr lang="en-US" smtClean="0">
                            <a:latin typeface="Cambria Math" panose="02040503050406030204" pitchFamily="18" charset="0"/>
                          </a:rPr>
                          <m:t>2</m:t>
                        </m:r>
                      </m:e>
                      <m:sup>
                        <m:r>
                          <a:rPr lang="en-US" smtClean="0">
                            <a:latin typeface="Cambria Math" panose="02040503050406030204" pitchFamily="18" charset="0"/>
                          </a:rPr>
                          <m:t>9</m:t>
                        </m:r>
                      </m:sup>
                    </m:sSup>
                  </m:oMath>
                </a14:m>
                <a:r>
                  <a:rPr lang="en-US" dirty="0"/>
                  <a:t> of these.</a:t>
                </a:r>
              </a:p>
              <a:p>
                <a:r>
                  <a:rPr lang="en-US" dirty="0"/>
                  <a:t>That’s still a lot!</a:t>
                </a:r>
              </a:p>
              <a:p>
                <a:endParaRPr lang="en-US" dirty="0"/>
              </a:p>
              <a:p>
                <a:r>
                  <a:rPr lang="en-US" dirty="0"/>
                  <a:t>We need to introduce a new idea:</a:t>
                </a:r>
              </a:p>
              <a:p>
                <a:pPr lvl="1"/>
                <a:r>
                  <a:rPr lang="en-US" dirty="0"/>
                  <a:t>The </a:t>
                </a:r>
                <a:r>
                  <a:rPr lang="en-US" dirty="0">
                    <a:solidFill>
                      <a:schemeClr val="accent6"/>
                    </a:solidFill>
                  </a:rPr>
                  <a:t>Hypothesis Space</a:t>
                </a:r>
              </a:p>
              <a:p>
                <a:pPr lvl="1"/>
                <a:r>
                  <a:rPr lang="en-US" dirty="0"/>
                  <a:t>Roughly: the functions you’re picking among</a:t>
                </a:r>
              </a:p>
            </p:txBody>
          </p:sp>
        </mc:Choice>
        <mc:Fallback>
          <p:sp>
            <p:nvSpPr>
              <p:cNvPr id="3" name="Content Placeholder 2">
                <a:extLst>
                  <a:ext uri="{FF2B5EF4-FFF2-40B4-BE49-F238E27FC236}">
                    <a16:creationId xmlns:a16="http://schemas.microsoft.com/office/drawing/2014/main" id="{AB4FDD8B-99A5-F939-8015-3672A790F3CD}"/>
                  </a:ext>
                </a:extLst>
              </p:cNvPr>
              <p:cNvSpPr>
                <a:spLocks noGrp="1" noRot="1" noChangeAspect="1" noMove="1" noResize="1" noEditPoints="1" noAdjustHandles="1" noChangeArrowheads="1" noChangeShapeType="1" noTextEdit="1"/>
              </p:cNvSpPr>
              <p:nvPr>
                <p:ph idx="1"/>
              </p:nvPr>
            </p:nvSpPr>
            <p:spPr>
              <a:xfrm>
                <a:off x="838200" y="1825625"/>
                <a:ext cx="7217229" cy="4351338"/>
              </a:xfrm>
              <a:blipFill>
                <a:blip r:embed="rId2"/>
                <a:stretch>
                  <a:fillRect l="-1582" t="-116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8DDC87C-F9DC-80B5-FC69-EB496A7853D8}"/>
              </a:ext>
            </a:extLst>
          </p:cNvPr>
          <p:cNvPicPr>
            <a:picLocks noChangeAspect="1"/>
          </p:cNvPicPr>
          <p:nvPr/>
        </p:nvPicPr>
        <p:blipFill>
          <a:blip r:embed="rId3"/>
          <a:stretch>
            <a:fillRect/>
          </a:stretch>
        </p:blipFill>
        <p:spPr>
          <a:xfrm>
            <a:off x="9823450" y="1027906"/>
            <a:ext cx="2032000" cy="5435600"/>
          </a:xfrm>
          <a:prstGeom prst="rect">
            <a:avLst/>
          </a:prstGeom>
        </p:spPr>
      </p:pic>
    </p:spTree>
    <p:extLst>
      <p:ext uri="{BB962C8B-B14F-4D97-AF65-F5344CB8AC3E}">
        <p14:creationId xmlns:p14="http://schemas.microsoft.com/office/powerpoint/2010/main" val="590607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2B08-FFA1-C330-0ECF-F7A9AD9FE0A5}"/>
              </a:ext>
            </a:extLst>
          </p:cNvPr>
          <p:cNvSpPr>
            <a:spLocks noGrp="1"/>
          </p:cNvSpPr>
          <p:nvPr>
            <p:ph type="title"/>
          </p:nvPr>
        </p:nvSpPr>
        <p:spPr/>
        <p:txBody>
          <a:bodyPr/>
          <a:lstStyle/>
          <a:p>
            <a:r>
              <a:rPr lang="en-US" dirty="0"/>
              <a:t>Restrictions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246414-5BA5-7E78-6D5C-9C908386436C}"/>
                  </a:ext>
                </a:extLst>
              </p:cNvPr>
              <p:cNvSpPr>
                <a:spLocks noGrp="1"/>
              </p:cNvSpPr>
              <p:nvPr>
                <p:ph idx="1"/>
              </p:nvPr>
            </p:nvSpPr>
            <p:spPr>
              <a:xfrm>
                <a:off x="838200" y="1825625"/>
                <a:ext cx="4736696" cy="4909004"/>
              </a:xfrm>
            </p:spPr>
            <p:txBody>
              <a:bodyPr>
                <a:normAutofit/>
              </a:bodyPr>
              <a:lstStyle/>
              <a:p>
                <a:r>
                  <a:rPr lang="en-US" dirty="0"/>
                  <a:t>Suppose we only consider “conjunctive” hypotheses:</a:t>
                </a:r>
              </a:p>
              <a:p>
                <a:pPr lvl="1"/>
                <a:r>
                  <a:rPr lang="en-US" dirty="0"/>
                  <a:t>e.g. </a:t>
                </a:r>
                <a14:m>
                  <m:oMath xmlns:m="http://schemas.openxmlformats.org/officeDocument/2006/math">
                    <m:sSub>
                      <m:sSubPr>
                        <m:ctrlPr>
                          <a:rPr lang="en-US"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r>
                      <a:rPr lang="en-US" smtClean="0">
                        <a:latin typeface="Cambria Math" panose="02040503050406030204" pitchFamily="18" charset="0"/>
                      </a:rPr>
                      <m:t>∧</m:t>
                    </m:r>
                    <m:sSub>
                      <m:sSubPr>
                        <m:ctrlPr>
                          <a:rPr lang="en-US"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a14:m>
                <a:r>
                  <a:rPr lang="en-US" dirty="0"/>
                  <a:t>: </a:t>
                </a:r>
                <a14:m>
                  <m:oMath xmlns:m="http://schemas.openxmlformats.org/officeDocument/2006/math">
                    <m:sSub>
                      <m:sSubPr>
                        <m:ctrlPr>
                          <a:rPr lang="en-US"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a14:m>
                <a:r>
                  <a:rPr lang="en-US" dirty="0"/>
                  <a:t> AND </a:t>
                </a:r>
                <a14:m>
                  <m:oMath xmlns:m="http://schemas.openxmlformats.org/officeDocument/2006/math">
                    <m:sSub>
                      <m:sSubPr>
                        <m:ctrlPr>
                          <a:rPr lang="en-US"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a14:m>
                <a:endParaRPr lang="en-US" dirty="0"/>
              </a:p>
              <a:p>
                <a:pPr lvl="1"/>
                <a:r>
                  <a:rPr lang="en-US" dirty="0"/>
                  <a:t>Our hypothesis space are all the functions of this form</a:t>
                </a:r>
              </a:p>
              <a:p>
                <a:r>
                  <a:rPr lang="en-US" dirty="0"/>
                  <a:t>None of these possible functions are consistent with what we observe.</a:t>
                </a:r>
              </a:p>
              <a:p>
                <a:endParaRPr lang="en-US" dirty="0"/>
              </a:p>
              <a:p>
                <a:r>
                  <a:rPr lang="en-US" dirty="0"/>
                  <a:t>How could we choose something?</a:t>
                </a:r>
              </a:p>
            </p:txBody>
          </p:sp>
        </mc:Choice>
        <mc:Fallback>
          <p:sp>
            <p:nvSpPr>
              <p:cNvPr id="3" name="Content Placeholder 2">
                <a:extLst>
                  <a:ext uri="{FF2B5EF4-FFF2-40B4-BE49-F238E27FC236}">
                    <a16:creationId xmlns:a16="http://schemas.microsoft.com/office/drawing/2014/main" id="{9B246414-5BA5-7E78-6D5C-9C908386436C}"/>
                  </a:ext>
                </a:extLst>
              </p:cNvPr>
              <p:cNvSpPr>
                <a:spLocks noGrp="1" noRot="1" noChangeAspect="1" noMove="1" noResize="1" noEditPoints="1" noAdjustHandles="1" noChangeArrowheads="1" noChangeShapeType="1" noTextEdit="1"/>
              </p:cNvSpPr>
              <p:nvPr>
                <p:ph idx="1"/>
              </p:nvPr>
            </p:nvSpPr>
            <p:spPr>
              <a:xfrm>
                <a:off x="838200" y="1825625"/>
                <a:ext cx="4736696" cy="4909004"/>
              </a:xfrm>
              <a:blipFill>
                <a:blip r:embed="rId2"/>
                <a:stretch>
                  <a:fillRect l="-2406" t="-206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B912493-7CB5-D5F4-2B82-E04ED8CDCA5A}"/>
              </a:ext>
            </a:extLst>
          </p:cNvPr>
          <p:cNvPicPr>
            <a:picLocks noChangeAspect="1"/>
          </p:cNvPicPr>
          <p:nvPr/>
        </p:nvPicPr>
        <p:blipFill>
          <a:blip r:embed="rId3"/>
          <a:stretch>
            <a:fillRect/>
          </a:stretch>
        </p:blipFill>
        <p:spPr>
          <a:xfrm>
            <a:off x="5574896" y="1128713"/>
            <a:ext cx="6471053" cy="5364162"/>
          </a:xfrm>
          <a:prstGeom prst="rect">
            <a:avLst/>
          </a:prstGeom>
        </p:spPr>
      </p:pic>
    </p:spTree>
    <p:extLst>
      <p:ext uri="{BB962C8B-B14F-4D97-AF65-F5344CB8AC3E}">
        <p14:creationId xmlns:p14="http://schemas.microsoft.com/office/powerpoint/2010/main" val="335583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9E73-E263-AD28-892F-718F3948081A}"/>
              </a:ext>
            </a:extLst>
          </p:cNvPr>
          <p:cNvSpPr>
            <a:spLocks noGrp="1"/>
          </p:cNvSpPr>
          <p:nvPr>
            <p:ph type="title"/>
          </p:nvPr>
        </p:nvSpPr>
        <p:spPr/>
        <p:txBody>
          <a:bodyPr/>
          <a:lstStyle/>
          <a:p>
            <a:r>
              <a:rPr lang="en-US" dirty="0"/>
              <a:t>Occam’s Razor</a:t>
            </a:r>
          </a:p>
        </p:txBody>
      </p:sp>
      <p:sp>
        <p:nvSpPr>
          <p:cNvPr id="3" name="Content Placeholder 2">
            <a:extLst>
              <a:ext uri="{FF2B5EF4-FFF2-40B4-BE49-F238E27FC236}">
                <a16:creationId xmlns:a16="http://schemas.microsoft.com/office/drawing/2014/main" id="{04362A56-1B3B-72D9-6460-B9CAFCDE361E}"/>
              </a:ext>
            </a:extLst>
          </p:cNvPr>
          <p:cNvSpPr>
            <a:spLocks noGrp="1"/>
          </p:cNvSpPr>
          <p:nvPr>
            <p:ph idx="1"/>
          </p:nvPr>
        </p:nvSpPr>
        <p:spPr>
          <a:xfrm>
            <a:off x="838200" y="1825625"/>
            <a:ext cx="6305550" cy="4351338"/>
          </a:xfrm>
        </p:spPr>
        <p:txBody>
          <a:bodyPr/>
          <a:lstStyle/>
          <a:p>
            <a:r>
              <a:rPr lang="en-US" dirty="0"/>
              <a:t>One should not increase the number of entities required to explain anything </a:t>
            </a:r>
            <a:r>
              <a:rPr lang="en-US" dirty="0">
                <a:solidFill>
                  <a:schemeClr val="accent6"/>
                </a:solidFill>
              </a:rPr>
              <a:t>beyond what is necessary</a:t>
            </a:r>
            <a:r>
              <a:rPr lang="en-US" dirty="0"/>
              <a:t>.</a:t>
            </a:r>
          </a:p>
          <a:p>
            <a:r>
              <a:rPr lang="en-US" dirty="0"/>
              <a:t>But what is </a:t>
            </a:r>
            <a:r>
              <a:rPr lang="en-US" dirty="0">
                <a:solidFill>
                  <a:schemeClr val="accent6"/>
                </a:solidFill>
              </a:rPr>
              <a:t>simplicity</a:t>
            </a:r>
            <a:r>
              <a:rPr lang="en-US" dirty="0"/>
              <a:t>?</a:t>
            </a:r>
          </a:p>
          <a:p>
            <a:r>
              <a:rPr lang="en-US" dirty="0"/>
              <a:t>And what is </a:t>
            </a:r>
            <a:r>
              <a:rPr lang="en-US" dirty="0">
                <a:solidFill>
                  <a:schemeClr val="accent6"/>
                </a:solidFill>
              </a:rPr>
              <a:t>necessary</a:t>
            </a:r>
            <a:r>
              <a:rPr lang="en-US" dirty="0"/>
              <a:t>?</a:t>
            </a:r>
          </a:p>
        </p:txBody>
      </p:sp>
      <p:pic>
        <p:nvPicPr>
          <p:cNvPr id="4" name="Picture 3">
            <a:extLst>
              <a:ext uri="{FF2B5EF4-FFF2-40B4-BE49-F238E27FC236}">
                <a16:creationId xmlns:a16="http://schemas.microsoft.com/office/drawing/2014/main" id="{1FC5487B-2811-90C5-7EF3-EE153089D759}"/>
              </a:ext>
            </a:extLst>
          </p:cNvPr>
          <p:cNvPicPr>
            <a:picLocks noChangeAspect="1"/>
          </p:cNvPicPr>
          <p:nvPr/>
        </p:nvPicPr>
        <p:blipFill>
          <a:blip r:embed="rId2"/>
          <a:stretch>
            <a:fillRect/>
          </a:stretch>
        </p:blipFill>
        <p:spPr>
          <a:xfrm>
            <a:off x="7270098" y="1439863"/>
            <a:ext cx="4666314" cy="4351338"/>
          </a:xfrm>
          <a:prstGeom prst="rect">
            <a:avLst/>
          </a:prstGeom>
        </p:spPr>
      </p:pic>
    </p:spTree>
    <p:extLst>
      <p:ext uri="{BB962C8B-B14F-4D97-AF65-F5344CB8AC3E}">
        <p14:creationId xmlns:p14="http://schemas.microsoft.com/office/powerpoint/2010/main" val="33562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349510-9C6C-7D7C-AEDF-FD0009C3269F}"/>
              </a:ext>
            </a:extLst>
          </p:cNvPr>
          <p:cNvSpPr>
            <a:spLocks noGrp="1"/>
          </p:cNvSpPr>
          <p:nvPr>
            <p:ph type="title"/>
          </p:nvPr>
        </p:nvSpPr>
        <p:spPr>
          <a:xfrm>
            <a:off x="831849" y="1709738"/>
            <a:ext cx="11166187" cy="2852737"/>
          </a:xfrm>
        </p:spPr>
        <p:txBody>
          <a:bodyPr/>
          <a:lstStyle/>
          <a:p>
            <a:r>
              <a:rPr lang="en-US" dirty="0"/>
              <a:t>An intellectual history of AI/ML</a:t>
            </a:r>
          </a:p>
        </p:txBody>
      </p:sp>
      <p:sp>
        <p:nvSpPr>
          <p:cNvPr id="7" name="Text Placeholder 6">
            <a:extLst>
              <a:ext uri="{FF2B5EF4-FFF2-40B4-BE49-F238E27FC236}">
                <a16:creationId xmlns:a16="http://schemas.microsoft.com/office/drawing/2014/main" id="{D978F73F-5A72-6624-7D0B-E3C7DD3CB813}"/>
              </a:ext>
            </a:extLst>
          </p:cNvPr>
          <p:cNvSpPr>
            <a:spLocks noGrp="1"/>
          </p:cNvSpPr>
          <p:nvPr>
            <p:ph type="body" idx="1"/>
          </p:nvPr>
        </p:nvSpPr>
        <p:spPr/>
        <p:txBody>
          <a:bodyPr/>
          <a:lstStyle/>
          <a:p>
            <a:r>
              <a:rPr lang="en-US" dirty="0"/>
              <a:t>A story of boundless optimism and countless “failures”</a:t>
            </a:r>
          </a:p>
        </p:txBody>
      </p:sp>
    </p:spTree>
    <p:extLst>
      <p:ext uri="{BB962C8B-B14F-4D97-AF65-F5344CB8AC3E}">
        <p14:creationId xmlns:p14="http://schemas.microsoft.com/office/powerpoint/2010/main" val="3859289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AEE5-EF4B-A9CD-4017-F543F3665F9A}"/>
              </a:ext>
            </a:extLst>
          </p:cNvPr>
          <p:cNvSpPr>
            <a:spLocks noGrp="1"/>
          </p:cNvSpPr>
          <p:nvPr>
            <p:ph type="title"/>
          </p:nvPr>
        </p:nvSpPr>
        <p:spPr/>
        <p:txBody>
          <a:bodyPr/>
          <a:lstStyle/>
          <a:p>
            <a:r>
              <a:rPr lang="en-US" dirty="0"/>
              <a:t>A less contrived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F6ACBB-7E24-C7A9-D4A5-E79C1AE55C1F}"/>
                  </a:ext>
                </a:extLst>
              </p:cNvPr>
              <p:cNvSpPr>
                <a:spLocks noGrp="1"/>
              </p:cNvSpPr>
              <p:nvPr>
                <p:ph idx="1"/>
              </p:nvPr>
            </p:nvSpPr>
            <p:spPr>
              <a:xfrm>
                <a:off x="838200" y="1825625"/>
                <a:ext cx="5734050" cy="4351338"/>
              </a:xfrm>
            </p:spPr>
            <p:txBody>
              <a:bodyPr/>
              <a:lstStyle/>
              <a:p>
                <a:r>
                  <a:rPr lang="en-US" dirty="0"/>
                  <a:t>Fit a function to this data</a:t>
                </a:r>
              </a:p>
              <a:p>
                <a14:m>
                  <m:oMath xmlns:m="http://schemas.openxmlformats.org/officeDocument/2006/math">
                    <m:r>
                      <a:rPr lang="en-US" smtClean="0">
                        <a:latin typeface="Cambria Math" panose="02040503050406030204" pitchFamily="18" charset="0"/>
                      </a:rPr>
                      <m:t>𝑓</m:t>
                    </m:r>
                    <m:r>
                      <a:rPr lang="en-US" smtClean="0">
                        <a:latin typeface="Cambria Math" panose="02040503050406030204" pitchFamily="18" charset="0"/>
                      </a:rPr>
                      <m:t>:</m:t>
                    </m:r>
                    <m:r>
                      <a:rPr lang="en-US" smtClean="0">
                        <a:latin typeface="Cambria Math" panose="02040503050406030204" pitchFamily="18" charset="0"/>
                      </a:rPr>
                      <m:t>𝑋</m:t>
                    </m:r>
                    <m:r>
                      <a:rPr lang="en-US" smtClean="0">
                        <a:latin typeface="Cambria Math" panose="02040503050406030204" pitchFamily="18" charset="0"/>
                      </a:rPr>
                      <m:t>→</m:t>
                    </m:r>
                    <m:r>
                      <a:rPr lang="en-US" smtClean="0">
                        <a:latin typeface="Cambria Math" panose="02040503050406030204" pitchFamily="18" charset="0"/>
                      </a:rPr>
                      <m:t>𝑌</m:t>
                    </m:r>
                  </m:oMath>
                </a14:m>
                <a:r>
                  <a:rPr lang="en-US" dirty="0"/>
                  <a:t> where </a:t>
                </a:r>
                <a14:m>
                  <m:oMath xmlns:m="http://schemas.openxmlformats.org/officeDocument/2006/math">
                    <m:r>
                      <a:rPr lang="en-US" smtClean="0">
                        <a:latin typeface="Cambria Math" panose="02040503050406030204" pitchFamily="18" charset="0"/>
                      </a:rPr>
                      <m:t>𝑋</m:t>
                    </m:r>
                    <m:r>
                      <a:rPr lang="en-US" smtClean="0">
                        <a:latin typeface="Cambria Math" panose="02040503050406030204" pitchFamily="18" charset="0"/>
                      </a:rPr>
                      <m:t>=[0,1]</m:t>
                    </m:r>
                  </m:oMath>
                </a14:m>
                <a:r>
                  <a:rPr lang="en-US" dirty="0"/>
                  <a:t>, </a:t>
                </a:r>
                <a14:m>
                  <m:oMath xmlns:m="http://schemas.openxmlformats.org/officeDocument/2006/math">
                    <m:r>
                      <a:rPr lang="en-US" smtClean="0">
                        <a:latin typeface="Cambria Math" panose="02040503050406030204" pitchFamily="18" charset="0"/>
                      </a:rPr>
                      <m:t>𝑌</m:t>
                    </m:r>
                    <m:r>
                      <a:rPr lang="en-US" smtClean="0">
                        <a:latin typeface="Cambria Math" panose="02040503050406030204" pitchFamily="18" charset="0"/>
                      </a:rPr>
                      <m:t>= </m:t>
                    </m:r>
                    <m:r>
                      <a:rPr lang="en-US" smtClean="0">
                        <a:latin typeface="Cambria Math" panose="02040503050406030204" pitchFamily="18" charset="0"/>
                        <a:ea typeface="Cambria Math" panose="02040503050406030204" pitchFamily="18" charset="0"/>
                      </a:rPr>
                      <m:t>ℝ</m:t>
                    </m:r>
                  </m:oMath>
                </a14:m>
                <a:r>
                  <a:rPr lang="en-US" dirty="0"/>
                  <a:t>.</a:t>
                </a:r>
              </a:p>
              <a:p>
                <a:endParaRPr lang="en-US" dirty="0"/>
              </a:p>
              <a:p>
                <a:r>
                  <a:rPr lang="en-US" dirty="0"/>
                  <a:t>For example,</a:t>
                </a:r>
              </a:p>
              <a:p>
                <a:pPr lvl="1"/>
                <a14:m>
                  <m:oMath xmlns:m="http://schemas.openxmlformats.org/officeDocument/2006/math">
                    <m:r>
                      <a:rPr lang="en-US" b="0" i="1" smtClean="0">
                        <a:latin typeface="Cambria Math" panose="02040503050406030204" pitchFamily="18" charset="0"/>
                      </a:rPr>
                      <m:t>𝑋</m:t>
                    </m:r>
                  </m:oMath>
                </a14:m>
                <a:r>
                  <a:rPr lang="en-US" dirty="0"/>
                  <a:t> is time</a:t>
                </a:r>
              </a:p>
              <a:p>
                <a:pPr lvl="1"/>
                <a14:m>
                  <m:oMath xmlns:m="http://schemas.openxmlformats.org/officeDocument/2006/math">
                    <m:r>
                      <a:rPr lang="en-US" b="0" i="1" smtClean="0">
                        <a:latin typeface="Cambria Math" panose="02040503050406030204" pitchFamily="18" charset="0"/>
                      </a:rPr>
                      <m:t>𝑌</m:t>
                    </m:r>
                  </m:oMath>
                </a14:m>
                <a:r>
                  <a:rPr lang="en-US" dirty="0"/>
                  <a:t> is demand for some service</a:t>
                </a:r>
              </a:p>
            </p:txBody>
          </p:sp>
        </mc:Choice>
        <mc:Fallback>
          <p:sp>
            <p:nvSpPr>
              <p:cNvPr id="3" name="Content Placeholder 2">
                <a:extLst>
                  <a:ext uri="{FF2B5EF4-FFF2-40B4-BE49-F238E27FC236}">
                    <a16:creationId xmlns:a16="http://schemas.microsoft.com/office/drawing/2014/main" id="{4EF6ACBB-7E24-C7A9-D4A5-E79C1AE55C1F}"/>
                  </a:ext>
                </a:extLst>
              </p:cNvPr>
              <p:cNvSpPr>
                <a:spLocks noGrp="1" noRot="1" noChangeAspect="1" noMove="1" noResize="1" noEditPoints="1" noAdjustHandles="1" noChangeArrowheads="1" noChangeShapeType="1" noTextEdit="1"/>
              </p:cNvSpPr>
              <p:nvPr>
                <p:ph idx="1"/>
              </p:nvPr>
            </p:nvSpPr>
            <p:spPr>
              <a:xfrm>
                <a:off x="838200" y="1825625"/>
                <a:ext cx="5734050" cy="4351338"/>
              </a:xfrm>
              <a:blipFill>
                <a:blip r:embed="rId2"/>
                <a:stretch>
                  <a:fillRect l="-1991"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122885A-691F-DBF2-2A44-F1DC3895E692}"/>
              </a:ext>
            </a:extLst>
          </p:cNvPr>
          <p:cNvPicPr>
            <a:picLocks noChangeAspect="1"/>
          </p:cNvPicPr>
          <p:nvPr/>
        </p:nvPicPr>
        <p:blipFill>
          <a:blip r:embed="rId3"/>
          <a:stretch>
            <a:fillRect/>
          </a:stretch>
        </p:blipFill>
        <p:spPr>
          <a:xfrm>
            <a:off x="6457950" y="2623411"/>
            <a:ext cx="5734050" cy="4234589"/>
          </a:xfrm>
          <a:prstGeom prst="rect">
            <a:avLst/>
          </a:prstGeom>
        </p:spPr>
      </p:pic>
    </p:spTree>
    <p:extLst>
      <p:ext uri="{BB962C8B-B14F-4D97-AF65-F5344CB8AC3E}">
        <p14:creationId xmlns:p14="http://schemas.microsoft.com/office/powerpoint/2010/main" val="2092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9E79-38F0-5E3C-00EC-78BBE1CDDEEF}"/>
              </a:ext>
            </a:extLst>
          </p:cNvPr>
          <p:cNvSpPr>
            <a:spLocks noGrp="1"/>
          </p:cNvSpPr>
          <p:nvPr>
            <p:ph type="title"/>
          </p:nvPr>
        </p:nvSpPr>
        <p:spPr/>
        <p:txBody>
          <a:bodyPr/>
          <a:lstStyle/>
          <a:p>
            <a:r>
              <a:rPr lang="en-US" dirty="0"/>
              <a:t>How do we learn?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346600-8284-6E39-6333-F42E50A3B3A6}"/>
                  </a:ext>
                </a:extLst>
              </p:cNvPr>
              <p:cNvSpPr>
                <a:spLocks noGrp="1"/>
              </p:cNvSpPr>
              <p:nvPr>
                <p:ph idx="1"/>
              </p:nvPr>
            </p:nvSpPr>
            <p:spPr/>
            <p:txBody>
              <a:bodyPr/>
              <a:lstStyle/>
              <a:p>
                <a:endParaRPr lang="en-US" dirty="0"/>
              </a:p>
              <a:p>
                <a:endParaRPr lang="en-US" dirty="0"/>
              </a:p>
              <a:p>
                <a:r>
                  <a:rPr lang="en-US" dirty="0">
                    <a:solidFill>
                      <a:srgbClr val="00B050"/>
                    </a:solidFill>
                  </a:rPr>
                  <a:t>Estimate function</a:t>
                </a:r>
                <a:r>
                  <a:rPr lang="en-US" dirty="0"/>
                  <a:t>: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𝑓</m:t>
                        </m:r>
                      </m:e>
                    </m:acc>
                  </m:oMath>
                </a14:m>
                <a:endParaRPr lang="en-US" sz="2800" dirty="0">
                  <a:ea typeface="Cambria Math" panose="02040503050406030204" pitchFamily="18" charset="0"/>
                </a:endParaRPr>
              </a:p>
              <a:p>
                <a:pPr lvl="1"/>
                <a:r>
                  <a:rPr lang="en-US" dirty="0">
                    <a:ea typeface="Cambria Math" panose="02040503050406030204" pitchFamily="18" charset="0"/>
                  </a:rPr>
                  <a:t>Choose some function in the hypothesis class</a:t>
                </a:r>
              </a:p>
              <a:p>
                <a:r>
                  <a:rPr lang="en-US" dirty="0">
                    <a:solidFill>
                      <a:srgbClr val="0070C0"/>
                    </a:solidFill>
                    <a:ea typeface="Cambria Math" panose="02040503050406030204" pitchFamily="18" charset="0"/>
                  </a:rPr>
                  <a:t>Loss</a:t>
                </a:r>
                <a:r>
                  <a:rPr lang="en-US" dirty="0">
                    <a:ea typeface="Cambria Math" panose="02040503050406030204" pitchFamily="18" charset="0"/>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ℒ</m:t>
                    </m:r>
                    <m:r>
                      <a:rPr lang="en-US" sz="2800" i="1" smtClean="0">
                        <a:latin typeface="Cambria Math" panose="02040503050406030204" pitchFamily="18" charset="0"/>
                        <a:ea typeface="Cambria Math" panose="02040503050406030204" pitchFamily="18" charset="0"/>
                      </a:rPr>
                      <m:t>(∙)</m:t>
                    </m:r>
                  </m:oMath>
                </a14:m>
                <a:endParaRPr lang="en-US" sz="2800" dirty="0">
                  <a:ea typeface="Cambria Math" panose="02040503050406030204" pitchFamily="18" charset="0"/>
                </a:endParaRPr>
              </a:p>
              <a:p>
                <a:pPr lvl="1"/>
                <a:r>
                  <a:rPr lang="en-US" dirty="0">
                    <a:ea typeface="Cambria Math" panose="02040503050406030204" pitchFamily="18" charset="0"/>
                  </a:rPr>
                  <a:t>Measure how wrong that function is based on your data</a:t>
                </a:r>
              </a:p>
              <a:p>
                <a:r>
                  <a:rPr lang="en-US" dirty="0">
                    <a:solidFill>
                      <a:schemeClr val="accent6"/>
                    </a:solidFill>
                  </a:rPr>
                  <a:t>Optimization</a:t>
                </a:r>
                <a:r>
                  <a:rPr lang="en-US" dirty="0"/>
                  <a:t>:</a:t>
                </a:r>
                <a:r>
                  <a:rPr lang="en-US" sz="2800" b="0" dirty="0">
                    <a:ea typeface="Cambria Math" panose="02040503050406030204" pitchFamily="18" charset="0"/>
                  </a:rPr>
                  <a:t> </a:t>
                </a:r>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min</m:t>
                    </m:r>
                  </m:oMath>
                </a14:m>
                <a:endParaRPr lang="en-US" dirty="0"/>
              </a:p>
              <a:p>
                <a:pPr lvl="1"/>
                <a:r>
                  <a:rPr lang="en-US" dirty="0"/>
                  <a:t>Choose the best function</a:t>
                </a:r>
              </a:p>
              <a:p>
                <a:endParaRPr lang="en-US" dirty="0"/>
              </a:p>
            </p:txBody>
          </p:sp>
        </mc:Choice>
        <mc:Fallback>
          <p:sp>
            <p:nvSpPr>
              <p:cNvPr id="3" name="Content Placeholder 2">
                <a:extLst>
                  <a:ext uri="{FF2B5EF4-FFF2-40B4-BE49-F238E27FC236}">
                    <a16:creationId xmlns:a16="http://schemas.microsoft.com/office/drawing/2014/main" id="{C0346600-8284-6E39-6333-F42E50A3B3A6}"/>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0AECED7-927E-64F7-7F1C-436C79C4AC3F}"/>
                  </a:ext>
                </a:extLst>
              </p:cNvPr>
              <p:cNvSpPr txBox="1"/>
              <p:nvPr/>
            </p:nvSpPr>
            <p:spPr>
              <a:xfrm>
                <a:off x="3838575" y="1825625"/>
                <a:ext cx="4514850" cy="11777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smtClean="0">
                              <a:solidFill>
                                <a:srgbClr val="00B050"/>
                              </a:solidFill>
                              <a:latin typeface="Cambria Math" panose="02040503050406030204" pitchFamily="18" charset="0"/>
                              <a:ea typeface="Cambria Math" panose="02040503050406030204" pitchFamily="18" charset="0"/>
                            </a:rPr>
                          </m:ctrlPr>
                        </m:accPr>
                        <m:e>
                          <m:r>
                            <a:rPr lang="en-US" sz="4400" b="0" i="1" smtClean="0">
                              <a:solidFill>
                                <a:srgbClr val="00B050"/>
                              </a:solidFill>
                              <a:latin typeface="Cambria Math" panose="02040503050406030204" pitchFamily="18" charset="0"/>
                              <a:ea typeface="Cambria Math" panose="02040503050406030204" pitchFamily="18" charset="0"/>
                            </a:rPr>
                            <m:t>𝑓</m:t>
                          </m:r>
                        </m:e>
                      </m:acc>
                      <m:r>
                        <a:rPr lang="en-US" sz="4400" b="0" i="1" smtClean="0">
                          <a:latin typeface="Cambria Math" panose="02040503050406030204" pitchFamily="18" charset="0"/>
                          <a:ea typeface="Cambria Math" panose="02040503050406030204" pitchFamily="18" charset="0"/>
                        </a:rPr>
                        <m:t>=</m:t>
                      </m:r>
                      <m:func>
                        <m:funcPr>
                          <m:ctrlPr>
                            <a:rPr lang="en-US" sz="4400" b="0" i="1" smtClean="0">
                              <a:latin typeface="Cambria Math" panose="02040503050406030204" pitchFamily="18" charset="0"/>
                              <a:ea typeface="Cambria Math" panose="02040503050406030204" pitchFamily="18" charset="0"/>
                            </a:rPr>
                          </m:ctrlPr>
                        </m:funcPr>
                        <m:fName>
                          <m:limLow>
                            <m:limLowPr>
                              <m:ctrlPr>
                                <a:rPr lang="en-US" sz="4400" b="0" i="1" smtClean="0">
                                  <a:latin typeface="Cambria Math" panose="02040503050406030204" pitchFamily="18" charset="0"/>
                                  <a:ea typeface="Cambria Math" panose="02040503050406030204" pitchFamily="18" charset="0"/>
                                </a:rPr>
                              </m:ctrlPr>
                            </m:limLowPr>
                            <m:e>
                              <m:r>
                                <m:rPr>
                                  <m:sty m:val="p"/>
                                </m:rPr>
                                <a:rPr lang="en-US" sz="4400" b="0" i="0" smtClean="0">
                                  <a:solidFill>
                                    <a:schemeClr val="accent6"/>
                                  </a:solidFill>
                                  <a:latin typeface="Cambria Math" panose="02040503050406030204" pitchFamily="18" charset="0"/>
                                  <a:ea typeface="Cambria Math" panose="02040503050406030204" pitchFamily="18" charset="0"/>
                                </a:rPr>
                                <m:t>argmin</m:t>
                              </m:r>
                            </m:e>
                            <m:lim>
                              <m:r>
                                <a:rPr lang="en-US" sz="4400" b="0" i="1" smtClean="0">
                                  <a:solidFill>
                                    <a:schemeClr val="accent6"/>
                                  </a:solidFill>
                                  <a:latin typeface="Cambria Math" panose="02040503050406030204" pitchFamily="18" charset="0"/>
                                  <a:ea typeface="Cambria Math" panose="02040503050406030204" pitchFamily="18" charset="0"/>
                                </a:rPr>
                                <m:t>𝑓</m:t>
                              </m:r>
                            </m:lim>
                          </m:limLow>
                        </m:fName>
                        <m:e>
                          <m:r>
                            <a:rPr lang="en-US" sz="4400" i="1" smtClean="0">
                              <a:solidFill>
                                <a:srgbClr val="0070C0"/>
                              </a:solidFill>
                              <a:latin typeface="Cambria Math" panose="02040503050406030204" pitchFamily="18" charset="0"/>
                              <a:ea typeface="Cambria Math" panose="02040503050406030204" pitchFamily="18" charset="0"/>
                            </a:rPr>
                            <m:t>ℒ</m:t>
                          </m:r>
                          <m:r>
                            <a:rPr lang="en-US" sz="4400" i="1">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𝑓</m:t>
                          </m:r>
                          <m:r>
                            <a:rPr lang="en-US" sz="4400" i="1">
                              <a:latin typeface="Cambria Math" panose="02040503050406030204" pitchFamily="18" charset="0"/>
                              <a:ea typeface="Cambria Math" panose="02040503050406030204" pitchFamily="18" charset="0"/>
                            </a:rPr>
                            <m:t>)</m:t>
                          </m:r>
                        </m:e>
                      </m:func>
                    </m:oMath>
                  </m:oMathPara>
                </a14:m>
                <a:endParaRPr lang="en-US" sz="4400" dirty="0">
                  <a:latin typeface="Cambria Math" panose="02040503050406030204" pitchFamily="18" charset="0"/>
                  <a:ea typeface="Cambria Math" panose="02040503050406030204" pitchFamily="18" charset="0"/>
                </a:endParaRPr>
              </a:p>
            </p:txBody>
          </p:sp>
        </mc:Choice>
        <mc:Fallback>
          <p:sp>
            <p:nvSpPr>
              <p:cNvPr id="4" name="TextBox 3">
                <a:extLst>
                  <a:ext uri="{FF2B5EF4-FFF2-40B4-BE49-F238E27FC236}">
                    <a16:creationId xmlns:a16="http://schemas.microsoft.com/office/drawing/2014/main" id="{B0AECED7-927E-64F7-7F1C-436C79C4AC3F}"/>
                  </a:ext>
                </a:extLst>
              </p:cNvPr>
              <p:cNvSpPr txBox="1">
                <a:spLocks noRot="1" noChangeAspect="1" noMove="1" noResize="1" noEditPoints="1" noAdjustHandles="1" noChangeArrowheads="1" noChangeShapeType="1" noTextEdit="1"/>
              </p:cNvSpPr>
              <p:nvPr/>
            </p:nvSpPr>
            <p:spPr>
              <a:xfrm>
                <a:off x="3838575" y="1825625"/>
                <a:ext cx="4514850" cy="1177758"/>
              </a:xfrm>
              <a:prstGeom prst="rect">
                <a:avLst/>
              </a:prstGeom>
              <a:blipFill>
                <a:blip r:embed="rId3"/>
                <a:stretch>
                  <a:fillRect t="-11702" b="-10638"/>
                </a:stretch>
              </a:blipFill>
            </p:spPr>
            <p:txBody>
              <a:bodyPr/>
              <a:lstStyle/>
              <a:p>
                <a:r>
                  <a:rPr lang="en-US">
                    <a:noFill/>
                  </a:rPr>
                  <a:t> </a:t>
                </a:r>
              </a:p>
            </p:txBody>
          </p:sp>
        </mc:Fallback>
      </mc:AlternateContent>
    </p:spTree>
    <p:extLst>
      <p:ext uri="{BB962C8B-B14F-4D97-AF65-F5344CB8AC3E}">
        <p14:creationId xmlns:p14="http://schemas.microsoft.com/office/powerpoint/2010/main" val="329631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685E-1760-46F4-0D7F-9C6C84A4FB52}"/>
              </a:ext>
            </a:extLst>
          </p:cNvPr>
          <p:cNvSpPr>
            <a:spLocks noGrp="1"/>
          </p:cNvSpPr>
          <p:nvPr>
            <p:ph type="title"/>
          </p:nvPr>
        </p:nvSpPr>
        <p:spPr/>
        <p:txBody>
          <a:bodyPr/>
          <a:lstStyle/>
          <a:p>
            <a:r>
              <a:rPr lang="en-US" dirty="0"/>
              <a:t>Measuring loss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AC26F8-76B9-30DC-2D91-AB6723300ADB}"/>
                  </a:ext>
                </a:extLst>
              </p:cNvPr>
              <p:cNvSpPr>
                <a:spLocks noGrp="1"/>
              </p:cNvSpPr>
              <p:nvPr>
                <p:ph idx="1"/>
              </p:nvPr>
            </p:nvSpPr>
            <p:spPr>
              <a:xfrm>
                <a:off x="838200" y="1825625"/>
                <a:ext cx="7971971" cy="4667250"/>
              </a:xfrm>
            </p:spPr>
            <p:txBody>
              <a:bodyPr/>
              <a:lstStyle/>
              <a:p>
                <a:r>
                  <a:rPr lang="en-US" dirty="0"/>
                  <a:t>A common approach is “mean squared error”</a:t>
                </a:r>
              </a:p>
              <a:p>
                <a:pPr lvl="1"/>
                <a14:m>
                  <m:oMath xmlns:m="http://schemas.openxmlformats.org/officeDocument/2006/math">
                    <m:r>
                      <a:rPr lang="en-US" sz="2800" b="0" i="1" smtClean="0">
                        <a:latin typeface="Cambria Math" panose="02040503050406030204" pitchFamily="18" charset="0"/>
                        <a:ea typeface="Cambria Math" panose="02040503050406030204" pitchFamily="18" charset="0"/>
                      </a:rPr>
                      <m:t>ℒ</m:t>
                    </m:r>
                    <m:d>
                      <m:dPr>
                        <m:ctrlPr>
                          <a:rPr lang="en-US" sz="2800" b="0" i="1" smtClean="0">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𝑓</m:t>
                            </m:r>
                          </m:e>
                        </m:acc>
                      </m:e>
                    </m:d>
                    <m:r>
                      <a:rPr lang="en-US" sz="2800" b="0" i="1" smtClean="0">
                        <a:latin typeface="Cambria Math" panose="02040503050406030204" pitchFamily="18" charset="0"/>
                        <a:ea typeface="Cambria Math" panose="02040503050406030204" pitchFamily="18" charset="0"/>
                      </a:rPr>
                      <m:t>=</m:t>
                    </m:r>
                    <m:f>
                      <m:fPr>
                        <m:ctrlPr>
                          <a:rPr lang="en-US" sz="2800" b="0" i="1" smtClean="0">
                            <a:solidFill>
                              <a:srgbClr val="00B050"/>
                            </a:solidFill>
                            <a:latin typeface="Cambria Math" panose="02040503050406030204" pitchFamily="18" charset="0"/>
                          </a:rPr>
                        </m:ctrlPr>
                      </m:fPr>
                      <m:num>
                        <m:r>
                          <a:rPr lang="en-US" sz="2800" b="0" i="1" smtClean="0">
                            <a:solidFill>
                              <a:srgbClr val="00B050"/>
                            </a:solidFill>
                            <a:latin typeface="Cambria Math" panose="02040503050406030204" pitchFamily="18" charset="0"/>
                          </a:rPr>
                          <m:t>1</m:t>
                        </m:r>
                      </m:num>
                      <m:den>
                        <m:r>
                          <a:rPr lang="en-US" sz="2800" b="0" i="1" smtClean="0">
                            <a:solidFill>
                              <a:srgbClr val="00B050"/>
                            </a:solidFill>
                            <a:latin typeface="Cambria Math" panose="02040503050406030204" pitchFamily="18" charset="0"/>
                          </a:rPr>
                          <m:t>𝑛</m:t>
                        </m:r>
                      </m:den>
                    </m:f>
                    <m:nary>
                      <m:naryPr>
                        <m:chr m:val="∑"/>
                        <m:ctrlPr>
                          <a:rPr lang="en-US" sz="2800" b="0" i="1" smtClean="0">
                            <a:solidFill>
                              <a:srgbClr val="00B050"/>
                            </a:solidFill>
                            <a:latin typeface="Cambria Math" panose="02040503050406030204" pitchFamily="18" charset="0"/>
                          </a:rPr>
                        </m:ctrlPr>
                      </m:naryPr>
                      <m:sub>
                        <m:r>
                          <a:rPr lang="en-US" sz="2800" b="0" i="1" smtClean="0">
                            <a:solidFill>
                              <a:srgbClr val="00B050"/>
                            </a:solidFill>
                            <a:latin typeface="Cambria Math" panose="02040503050406030204" pitchFamily="18" charset="0"/>
                          </a:rPr>
                          <m:t>𝑖</m:t>
                        </m:r>
                        <m:r>
                          <a:rPr lang="en-US" sz="2800" b="0" i="1" smtClean="0">
                            <a:solidFill>
                              <a:srgbClr val="00B050"/>
                            </a:solidFill>
                            <a:latin typeface="Cambria Math" panose="02040503050406030204" pitchFamily="18" charset="0"/>
                          </a:rPr>
                          <m:t>=1</m:t>
                        </m:r>
                      </m:sub>
                      <m:sup>
                        <m:r>
                          <a:rPr lang="en-US" sz="2800" b="0" i="1" smtClean="0">
                            <a:solidFill>
                              <a:srgbClr val="00B050"/>
                            </a:solidFill>
                            <a:latin typeface="Cambria Math" panose="02040503050406030204" pitchFamily="18" charset="0"/>
                          </a:rPr>
                          <m:t>𝑛</m:t>
                        </m:r>
                      </m:sup>
                      <m:e>
                        <m:sSup>
                          <m:sSupPr>
                            <m:ctrlPr>
                              <a:rPr lang="en-US" sz="2800" b="0" i="1" smtClean="0">
                                <a:solidFill>
                                  <a:schemeClr val="accent6"/>
                                </a:solidFill>
                                <a:latin typeface="Cambria Math" panose="02040503050406030204" pitchFamily="18" charset="0"/>
                              </a:rPr>
                            </m:ctrlPr>
                          </m:sSupPr>
                          <m:e>
                            <m:d>
                              <m:dPr>
                                <m:ctrlPr>
                                  <a:rPr lang="en-US" sz="2800" b="0" i="1" smtClean="0">
                                    <a:solidFill>
                                      <a:schemeClr val="accent6"/>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𝑦</m:t>
                                    </m:r>
                                  </m:e>
                                  <m:sub>
                                    <m:r>
                                      <a:rPr lang="en-US" sz="2800" b="0" i="1" smtClean="0">
                                        <a:solidFill>
                                          <a:srgbClr val="0070C0"/>
                                        </a:solidFill>
                                        <a:latin typeface="Cambria Math" panose="02040503050406030204" pitchFamily="18" charset="0"/>
                                      </a:rPr>
                                      <m:t>𝑖</m:t>
                                    </m:r>
                                  </m:sub>
                                </m:sSub>
                                <m:r>
                                  <a:rPr lang="en-US" sz="2800" b="0" i="1" smtClean="0">
                                    <a:solidFill>
                                      <a:srgbClr val="0070C0"/>
                                    </a:solidFill>
                                    <a:latin typeface="Cambria Math" panose="02040503050406030204" pitchFamily="18" charset="0"/>
                                  </a:rPr>
                                  <m:t>−</m:t>
                                </m:r>
                                <m:acc>
                                  <m:accPr>
                                    <m:chr m:val="̂"/>
                                    <m:ctrlPr>
                                      <a:rPr lang="en-US" sz="2800" b="0" i="1" smtClean="0">
                                        <a:solidFill>
                                          <a:srgbClr val="0070C0"/>
                                        </a:solidFill>
                                        <a:latin typeface="Cambria Math" panose="02040503050406030204" pitchFamily="18" charset="0"/>
                                      </a:rPr>
                                    </m:ctrlPr>
                                  </m:accPr>
                                  <m:e>
                                    <m:r>
                                      <a:rPr lang="en-US" sz="2800" b="0" i="1" smtClean="0">
                                        <a:solidFill>
                                          <a:srgbClr val="0070C0"/>
                                        </a:solidFill>
                                        <a:latin typeface="Cambria Math" panose="02040503050406030204" pitchFamily="18" charset="0"/>
                                      </a:rPr>
                                      <m:t>𝑓</m:t>
                                    </m:r>
                                  </m:e>
                                </m:acc>
                                <m:d>
                                  <m:dPr>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𝑖</m:t>
                                        </m:r>
                                      </m:sub>
                                    </m:sSub>
                                  </m:e>
                                </m:d>
                              </m:e>
                            </m:d>
                          </m:e>
                          <m:sup>
                            <m:r>
                              <a:rPr lang="en-US" sz="2800" b="0" i="1" smtClean="0">
                                <a:solidFill>
                                  <a:schemeClr val="accent6"/>
                                </a:solidFill>
                                <a:latin typeface="Cambria Math" panose="02040503050406030204" pitchFamily="18" charset="0"/>
                              </a:rPr>
                              <m:t>2</m:t>
                            </m:r>
                          </m:sup>
                        </m:sSup>
                      </m:e>
                    </m:nary>
                  </m:oMath>
                </a14:m>
                <a:endParaRPr lang="en-US" dirty="0"/>
              </a:p>
              <a:p>
                <a:endParaRPr lang="en-US" dirty="0"/>
              </a:p>
              <a:p>
                <a:r>
                  <a:rPr lang="en-US" dirty="0"/>
                  <a:t>Break it down:</a:t>
                </a:r>
              </a:p>
              <a:p>
                <a:pPr lvl="1"/>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𝑖</m:t>
                        </m:r>
                      </m:sub>
                    </m:sSub>
                    <m:r>
                      <a:rPr lang="en-US" b="0" i="1" smtClean="0">
                        <a:solidFill>
                          <a:srgbClr val="0070C0"/>
                        </a:solidFill>
                        <a:latin typeface="Cambria Math" panose="02040503050406030204" pitchFamily="18" charset="0"/>
                      </a:rPr>
                      <m:t>−</m:t>
                    </m:r>
                    <m:acc>
                      <m:accPr>
                        <m:chr m:val="̂"/>
                        <m:ctrlPr>
                          <a:rPr lang="en-US" b="0" i="1" smtClean="0">
                            <a:solidFill>
                              <a:srgbClr val="0070C0"/>
                            </a:solidFill>
                            <a:latin typeface="Cambria Math" panose="02040503050406030204" pitchFamily="18" charset="0"/>
                          </a:rPr>
                        </m:ctrlPr>
                      </m:accPr>
                      <m:e>
                        <m:r>
                          <a:rPr lang="en-US" b="0" i="1" smtClean="0">
                            <a:solidFill>
                              <a:srgbClr val="0070C0"/>
                            </a:solidFill>
                            <a:latin typeface="Cambria Math" panose="02040503050406030204" pitchFamily="18" charset="0"/>
                          </a:rPr>
                          <m:t>𝑓</m:t>
                        </m:r>
                      </m:e>
                    </m:acc>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𝑥</m:t>
                            </m:r>
                          </m:e>
                          <m:sub>
                            <m:r>
                              <a:rPr lang="en-US" b="0" i="1" smtClean="0">
                                <a:solidFill>
                                  <a:srgbClr val="0070C0"/>
                                </a:solidFill>
                                <a:latin typeface="Cambria Math" panose="02040503050406030204" pitchFamily="18" charset="0"/>
                              </a:rPr>
                              <m:t>𝑖</m:t>
                            </m:r>
                          </m:sub>
                        </m:sSub>
                      </m:e>
                    </m:d>
                  </m:oMath>
                </a14:m>
                <a:r>
                  <a:rPr lang="en-US" dirty="0"/>
                  <a:t>: measures the difference between prediction and actual outcome</a:t>
                </a:r>
              </a:p>
              <a:p>
                <a:pPr lvl="1"/>
                <a14:m>
                  <m:oMath xmlns:m="http://schemas.openxmlformats.org/officeDocument/2006/math">
                    <m:sSup>
                      <m:sSupPr>
                        <m:ctrlPr>
                          <a:rPr lang="en-US" b="0" i="1" smtClean="0">
                            <a:solidFill>
                              <a:schemeClr val="accent6"/>
                            </a:solidFill>
                            <a:latin typeface="Cambria Math" panose="02040503050406030204" pitchFamily="18" charset="0"/>
                          </a:rPr>
                        </m:ctrlPr>
                      </m:sSupPr>
                      <m:e>
                        <m:d>
                          <m:dPr>
                            <m:ctrlPr>
                              <a:rPr lang="en-US" b="0" i="1" smtClean="0">
                                <a:solidFill>
                                  <a:schemeClr val="accent6"/>
                                </a:solidFill>
                                <a:latin typeface="Cambria Math" panose="02040503050406030204" pitchFamily="18" charset="0"/>
                              </a:rPr>
                            </m:ctrlPr>
                          </m:dPr>
                          <m:e>
                            <m:r>
                              <a:rPr lang="en-US" b="0" i="1" smtClean="0">
                                <a:solidFill>
                                  <a:schemeClr val="accent6"/>
                                </a:solidFill>
                                <a:latin typeface="Cambria Math" panose="02040503050406030204" pitchFamily="18" charset="0"/>
                              </a:rPr>
                              <m:t>⋅</m:t>
                            </m:r>
                          </m:e>
                        </m:d>
                      </m:e>
                      <m:sup>
                        <m:r>
                          <a:rPr lang="en-US" b="0" i="1" smtClean="0">
                            <a:solidFill>
                              <a:schemeClr val="accent6"/>
                            </a:solidFill>
                            <a:latin typeface="Cambria Math" panose="02040503050406030204" pitchFamily="18" charset="0"/>
                          </a:rPr>
                          <m:t>2</m:t>
                        </m:r>
                      </m:sup>
                    </m:sSup>
                  </m:oMath>
                </a14:m>
                <a:r>
                  <a:rPr lang="en-US" dirty="0"/>
                  <a:t>: All errors are “bad”. Penalizes large </a:t>
                </a:r>
                <a:r>
                  <a:rPr lang="en-US" dirty="0">
                    <a:solidFill>
                      <a:srgbClr val="0070C0"/>
                    </a:solidFill>
                  </a:rPr>
                  <a:t>differences</a:t>
                </a:r>
                <a:r>
                  <a:rPr lang="en-US" dirty="0"/>
                  <a:t> more than small ones</a:t>
                </a:r>
              </a:p>
              <a:p>
                <a:pPr lvl="1"/>
                <a14:m>
                  <m:oMath xmlns:m="http://schemas.openxmlformats.org/officeDocument/2006/math">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1</m:t>
                        </m:r>
                      </m:num>
                      <m:den>
                        <m:r>
                          <a:rPr lang="en-US" b="0" i="1" smtClean="0">
                            <a:solidFill>
                              <a:srgbClr val="00B050"/>
                            </a:solidFill>
                            <a:latin typeface="Cambria Math" panose="02040503050406030204" pitchFamily="18" charset="0"/>
                          </a:rPr>
                          <m:t>𝑛</m:t>
                        </m:r>
                      </m:den>
                    </m:f>
                    <m:nary>
                      <m:naryPr>
                        <m:chr m:val="∑"/>
                        <m:ctrlPr>
                          <a:rPr lang="en-US" b="0" i="1" smtClean="0">
                            <a:solidFill>
                              <a:srgbClr val="00B050"/>
                            </a:solidFill>
                            <a:latin typeface="Cambria Math" panose="02040503050406030204" pitchFamily="18" charset="0"/>
                          </a:rPr>
                        </m:ctrlPr>
                      </m:naryPr>
                      <m:sub>
                        <m:r>
                          <a:rPr lang="en-US" b="0" i="1" smtClean="0">
                            <a:solidFill>
                              <a:srgbClr val="00B050"/>
                            </a:solidFill>
                            <a:latin typeface="Cambria Math" panose="02040503050406030204" pitchFamily="18" charset="0"/>
                          </a:rPr>
                          <m:t>𝑖</m:t>
                        </m:r>
                        <m:r>
                          <a:rPr lang="en-US" b="0" i="1" smtClean="0">
                            <a:solidFill>
                              <a:srgbClr val="00B050"/>
                            </a:solidFill>
                            <a:latin typeface="Cambria Math" panose="02040503050406030204" pitchFamily="18" charset="0"/>
                          </a:rPr>
                          <m:t>=1</m:t>
                        </m:r>
                      </m:sub>
                      <m:sup>
                        <m:r>
                          <a:rPr lang="en-US" b="0" i="1" smtClean="0">
                            <a:solidFill>
                              <a:srgbClr val="00B050"/>
                            </a:solidFill>
                            <a:latin typeface="Cambria Math" panose="02040503050406030204" pitchFamily="18" charset="0"/>
                          </a:rPr>
                          <m:t>𝑛</m:t>
                        </m:r>
                      </m:sup>
                      <m:e/>
                    </m:nary>
                  </m:oMath>
                </a14:m>
                <a:r>
                  <a:rPr lang="en-US" dirty="0"/>
                  <a:t>: Combine </a:t>
                </a:r>
                <a:r>
                  <a:rPr lang="en-US" dirty="0">
                    <a:solidFill>
                      <a:schemeClr val="accent6"/>
                    </a:solidFill>
                  </a:rPr>
                  <a:t>that error </a:t>
                </a:r>
                <a:r>
                  <a:rPr lang="en-US" dirty="0"/>
                  <a:t>across every observation</a:t>
                </a:r>
              </a:p>
              <a:p>
                <a:endParaRPr lang="en-US" dirty="0"/>
              </a:p>
            </p:txBody>
          </p:sp>
        </mc:Choice>
        <mc:Fallback>
          <p:sp>
            <p:nvSpPr>
              <p:cNvPr id="3" name="Content Placeholder 2">
                <a:extLst>
                  <a:ext uri="{FF2B5EF4-FFF2-40B4-BE49-F238E27FC236}">
                    <a16:creationId xmlns:a16="http://schemas.microsoft.com/office/drawing/2014/main" id="{63AC26F8-76B9-30DC-2D91-AB6723300ADB}"/>
                  </a:ext>
                </a:extLst>
              </p:cNvPr>
              <p:cNvSpPr>
                <a:spLocks noGrp="1" noRot="1" noChangeAspect="1" noMove="1" noResize="1" noEditPoints="1" noAdjustHandles="1" noChangeArrowheads="1" noChangeShapeType="1" noTextEdit="1"/>
              </p:cNvSpPr>
              <p:nvPr>
                <p:ph idx="1"/>
              </p:nvPr>
            </p:nvSpPr>
            <p:spPr>
              <a:xfrm>
                <a:off x="838200" y="1825625"/>
                <a:ext cx="7971971" cy="4667250"/>
              </a:xfrm>
              <a:blipFill>
                <a:blip r:embed="rId3"/>
                <a:stretch>
                  <a:fillRect l="-1433" t="-2168" r="-796" b="-81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6579DE3-3ECA-050B-B2F1-CE5CFC132EFF}"/>
              </a:ext>
            </a:extLst>
          </p:cNvPr>
          <p:cNvPicPr>
            <a:picLocks noChangeAspect="1"/>
          </p:cNvPicPr>
          <p:nvPr/>
        </p:nvPicPr>
        <p:blipFill>
          <a:blip r:embed="rId4"/>
          <a:stretch>
            <a:fillRect/>
          </a:stretch>
        </p:blipFill>
        <p:spPr>
          <a:xfrm>
            <a:off x="8553103" y="1690688"/>
            <a:ext cx="3638897" cy="368640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FF46067-5C95-FF9B-92C7-FBD9F3020A7A}"/>
                  </a:ext>
                </a:extLst>
              </p:cNvPr>
              <p:cNvSpPr txBox="1"/>
              <p:nvPr/>
            </p:nvSpPr>
            <p:spPr>
              <a:xfrm>
                <a:off x="8392397" y="4408513"/>
                <a:ext cx="527678" cy="38491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AFF46067-5C95-FF9B-92C7-FBD9F3020A7A}"/>
                  </a:ext>
                </a:extLst>
              </p:cNvPr>
              <p:cNvSpPr txBox="1">
                <a:spLocks noRot="1" noChangeAspect="1" noMove="1" noResize="1" noEditPoints="1" noAdjustHandles="1" noChangeArrowheads="1" noChangeShapeType="1" noTextEdit="1"/>
              </p:cNvSpPr>
              <p:nvPr/>
            </p:nvSpPr>
            <p:spPr>
              <a:xfrm>
                <a:off x="8392397" y="4408513"/>
                <a:ext cx="527678" cy="384914"/>
              </a:xfrm>
              <a:prstGeom prst="rect">
                <a:avLst/>
              </a:prstGeom>
              <a:blipFill>
                <a:blip r:embed="rId5"/>
                <a:stretch>
                  <a:fillRect l="-2326" t="-3226" r="-23256" b="-161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246F017-05C6-6777-4046-09B1033FC119}"/>
                  </a:ext>
                </a:extLst>
              </p:cNvPr>
              <p:cNvSpPr txBox="1"/>
              <p:nvPr/>
            </p:nvSpPr>
            <p:spPr>
              <a:xfrm>
                <a:off x="10597522" y="3070605"/>
                <a:ext cx="52767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𝑦</m:t>
                      </m:r>
                      <m:r>
                        <a:rPr lang="en-US" b="0" i="1" smtClean="0">
                          <a:solidFill>
                            <a:srgbClr val="0070C0"/>
                          </a:solidFill>
                          <a:latin typeface="Cambria Math" panose="02040503050406030204" pitchFamily="18" charset="0"/>
                        </a:rPr>
                        <m:t>)</m:t>
                      </m:r>
                    </m:oMath>
                  </m:oMathPara>
                </a14:m>
                <a:endParaRPr lang="en-US" dirty="0">
                  <a:solidFill>
                    <a:srgbClr val="0070C0"/>
                  </a:solidFill>
                </a:endParaRPr>
              </a:p>
            </p:txBody>
          </p:sp>
        </mc:Choice>
        <mc:Fallback>
          <p:sp>
            <p:nvSpPr>
              <p:cNvPr id="6" name="TextBox 5">
                <a:extLst>
                  <a:ext uri="{FF2B5EF4-FFF2-40B4-BE49-F238E27FC236}">
                    <a16:creationId xmlns:a16="http://schemas.microsoft.com/office/drawing/2014/main" id="{D246F017-05C6-6777-4046-09B1033FC119}"/>
                  </a:ext>
                </a:extLst>
              </p:cNvPr>
              <p:cNvSpPr txBox="1">
                <a:spLocks noRot="1" noChangeAspect="1" noMove="1" noResize="1" noEditPoints="1" noAdjustHandles="1" noChangeArrowheads="1" noChangeShapeType="1" noTextEdit="1"/>
              </p:cNvSpPr>
              <p:nvPr/>
            </p:nvSpPr>
            <p:spPr>
              <a:xfrm>
                <a:off x="10597522" y="3070605"/>
                <a:ext cx="527678" cy="369332"/>
              </a:xfrm>
              <a:prstGeom prst="rect">
                <a:avLst/>
              </a:prstGeom>
              <a:blipFill>
                <a:blip r:embed="rId6"/>
                <a:stretch>
                  <a:fillRect l="-4651" r="-37209"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B01363E-21D0-411D-49D4-480ECDB9F74C}"/>
                  </a:ext>
                </a:extLst>
              </p:cNvPr>
              <p:cNvSpPr txBox="1"/>
              <p:nvPr/>
            </p:nvSpPr>
            <p:spPr>
              <a:xfrm>
                <a:off x="9888904" y="4127731"/>
                <a:ext cx="1555610" cy="56156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solidFill>
                                <a:schemeClr val="accent4"/>
                              </a:solidFill>
                              <a:latin typeface="Cambria Math" panose="02040503050406030204" pitchFamily="18" charset="0"/>
                            </a:rPr>
                          </m:ctrlPr>
                        </m:sSupPr>
                        <m:e>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𝑦</m:t>
                              </m:r>
                              <m:r>
                                <a:rPr lang="en-US" b="0" i="1" smtClean="0">
                                  <a:solidFill>
                                    <a:schemeClr val="accent4"/>
                                  </a:solidFill>
                                  <a:latin typeface="Cambria Math" panose="02040503050406030204" pitchFamily="18" charset="0"/>
                                </a:rPr>
                                <m:t>−</m:t>
                              </m:r>
                              <m:acc>
                                <m:accPr>
                                  <m:chr m:val="̂"/>
                                  <m:ctrlPr>
                                    <a:rPr lang="en-US" b="0" i="1" smtClean="0">
                                      <a:solidFill>
                                        <a:schemeClr val="accent4"/>
                                      </a:solidFill>
                                      <a:latin typeface="Cambria Math" panose="02040503050406030204" pitchFamily="18" charset="0"/>
                                    </a:rPr>
                                  </m:ctrlPr>
                                </m:accPr>
                                <m:e>
                                  <m:r>
                                    <a:rPr lang="en-US" b="0" i="1" smtClean="0">
                                      <a:solidFill>
                                        <a:schemeClr val="accent4"/>
                                      </a:solidFill>
                                      <a:latin typeface="Cambria Math" panose="02040503050406030204" pitchFamily="18" charset="0"/>
                                    </a:rPr>
                                    <m:t>𝑓</m:t>
                                  </m:r>
                                </m:e>
                              </m:acc>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𝑥</m:t>
                                  </m:r>
                                </m:e>
                              </m:d>
                            </m:e>
                          </m:d>
                        </m:e>
                        <m:sup>
                          <m:r>
                            <a:rPr lang="en-US" b="0" i="1" smtClean="0">
                              <a:solidFill>
                                <a:schemeClr val="accent4"/>
                              </a:solidFill>
                              <a:latin typeface="Cambria Math" panose="02040503050406030204" pitchFamily="18" charset="0"/>
                            </a:rPr>
                            <m:t>2</m:t>
                          </m:r>
                        </m:sup>
                      </m:sSup>
                    </m:oMath>
                  </m:oMathPara>
                </a14:m>
                <a:endParaRPr lang="en-US" dirty="0">
                  <a:solidFill>
                    <a:schemeClr val="accent4"/>
                  </a:solidFill>
                </a:endParaRPr>
              </a:p>
            </p:txBody>
          </p:sp>
        </mc:Choice>
        <mc:Fallback>
          <p:sp>
            <p:nvSpPr>
              <p:cNvPr id="7" name="TextBox 6">
                <a:extLst>
                  <a:ext uri="{FF2B5EF4-FFF2-40B4-BE49-F238E27FC236}">
                    <a16:creationId xmlns:a16="http://schemas.microsoft.com/office/drawing/2014/main" id="{4B01363E-21D0-411D-49D4-480ECDB9F74C}"/>
                  </a:ext>
                </a:extLst>
              </p:cNvPr>
              <p:cNvSpPr txBox="1">
                <a:spLocks noRot="1" noChangeAspect="1" noMove="1" noResize="1" noEditPoints="1" noAdjustHandles="1" noChangeArrowheads="1" noChangeShapeType="1" noTextEdit="1"/>
              </p:cNvSpPr>
              <p:nvPr/>
            </p:nvSpPr>
            <p:spPr>
              <a:xfrm>
                <a:off x="9888904" y="4127731"/>
                <a:ext cx="1555610" cy="56156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4511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D83A-AEEA-49D0-4EC3-7E7E1EE9B8B9}"/>
              </a:ext>
            </a:extLst>
          </p:cNvPr>
          <p:cNvSpPr>
            <a:spLocks noGrp="1"/>
          </p:cNvSpPr>
          <p:nvPr>
            <p:ph type="title"/>
          </p:nvPr>
        </p:nvSpPr>
        <p:spPr/>
        <p:txBody>
          <a:bodyPr/>
          <a:lstStyle/>
          <a:p>
            <a:r>
              <a:rPr lang="en-US" dirty="0"/>
              <a:t>What kinds of functions should we use?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9A8907-ED21-23F1-EC38-2998265396E6}"/>
                  </a:ext>
                </a:extLst>
              </p:cNvPr>
              <p:cNvSpPr>
                <a:spLocks noGrp="1"/>
              </p:cNvSpPr>
              <p:nvPr>
                <p:ph idx="1"/>
              </p:nvPr>
            </p:nvSpPr>
            <p:spPr>
              <a:xfrm>
                <a:off x="0" y="1825625"/>
                <a:ext cx="5829299" cy="4351338"/>
              </a:xfrm>
            </p:spPr>
            <p:txBody>
              <a:bodyPr/>
              <a:lstStyle/>
              <a:p>
                <a:r>
                  <a:rPr lang="en-US" dirty="0"/>
                  <a:t>A reasonable choice, perhaps?</a:t>
                </a:r>
              </a:p>
              <a:p>
                <a:pPr lvl="1"/>
                <a14:m>
                  <m:oMath xmlns:m="http://schemas.openxmlformats.org/officeDocument/2006/math">
                    <m:r>
                      <a:rPr lang="en-US" smtClean="0">
                        <a:latin typeface="Cambria Math" panose="02040503050406030204" pitchFamily="18" charset="0"/>
                      </a:rPr>
                      <m:t>𝑓</m:t>
                    </m:r>
                    <m:d>
                      <m:dPr>
                        <m:ctrlPr>
                          <a:rPr lang="en-US" smtClean="0">
                            <a:latin typeface="Cambria Math" panose="02040503050406030204" pitchFamily="18" charset="0"/>
                          </a:rPr>
                        </m:ctrlPr>
                      </m:dPr>
                      <m:e>
                        <m:r>
                          <a:rPr lang="en-US" smtClean="0">
                            <a:latin typeface="Cambria Math" panose="02040503050406030204" pitchFamily="18" charset="0"/>
                          </a:rPr>
                          <m:t>𝑋</m:t>
                        </m:r>
                      </m:e>
                    </m:d>
                    <m:r>
                      <a:rPr lang="en-US" smtClean="0">
                        <a:latin typeface="Cambria Math" panose="02040503050406030204" pitchFamily="18" charset="0"/>
                      </a:rPr>
                      <m:t>=</m:t>
                    </m:r>
                    <m:sSub>
                      <m:sSubPr>
                        <m:ctrlPr>
                          <a:rPr lang="en-US"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1</m:t>
                        </m:r>
                      </m:sub>
                    </m:sSub>
                    <m:r>
                      <a:rPr lang="en-US" smtClean="0">
                        <a:latin typeface="Cambria Math" panose="02040503050406030204" pitchFamily="18" charset="0"/>
                      </a:rPr>
                      <m:t>𝑋</m:t>
                    </m:r>
                    <m:r>
                      <a:rPr lang="en-US" smtClean="0">
                        <a:latin typeface="Cambria Math" panose="02040503050406030204" pitchFamily="18" charset="0"/>
                      </a:rPr>
                      <m:t>+</m:t>
                    </m:r>
                    <m:sSub>
                      <m:sSubPr>
                        <m:ctrlPr>
                          <a:rPr lang="en-US"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2</m:t>
                        </m:r>
                      </m:sub>
                    </m:sSub>
                    <m:sSup>
                      <m:sSupPr>
                        <m:ctrlPr>
                          <a:rPr lang="en-US" smtClean="0">
                            <a:latin typeface="Cambria Math" panose="02040503050406030204" pitchFamily="18" charset="0"/>
                          </a:rPr>
                        </m:ctrlPr>
                      </m:sSupPr>
                      <m:e>
                        <m:r>
                          <a:rPr lang="en-US" smtClean="0">
                            <a:latin typeface="Cambria Math" panose="02040503050406030204" pitchFamily="18" charset="0"/>
                          </a:rPr>
                          <m:t>𝑋</m:t>
                        </m:r>
                      </m:e>
                      <m:sup>
                        <m:r>
                          <a:rPr lang="en-US" smtClean="0">
                            <a:latin typeface="Cambria Math" panose="02040503050406030204" pitchFamily="18" charset="0"/>
                          </a:rPr>
                          <m:t>2</m:t>
                        </m:r>
                      </m:sup>
                    </m:sSup>
                    <m:r>
                      <a:rPr lang="en-US" smtClean="0">
                        <a:latin typeface="Cambria Math" panose="02040503050406030204" pitchFamily="18" charset="0"/>
                      </a:rPr>
                      <m:t>+…+</m:t>
                    </m:r>
                    <m:sSub>
                      <m:sSubPr>
                        <m:ctrlPr>
                          <a:rPr lang="en-US"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𝐾</m:t>
                        </m:r>
                      </m:sub>
                    </m:sSub>
                    <m:sSup>
                      <m:sSupPr>
                        <m:ctrlPr>
                          <a:rPr lang="en-US" smtClean="0">
                            <a:latin typeface="Cambria Math" panose="02040503050406030204" pitchFamily="18" charset="0"/>
                          </a:rPr>
                        </m:ctrlPr>
                      </m:sSupPr>
                      <m:e>
                        <m:r>
                          <a:rPr lang="en-US" smtClean="0">
                            <a:latin typeface="Cambria Math" panose="02040503050406030204" pitchFamily="18" charset="0"/>
                          </a:rPr>
                          <m:t>𝑋</m:t>
                        </m:r>
                      </m:e>
                      <m:sup>
                        <m:r>
                          <a:rPr lang="en-US" smtClean="0">
                            <a:latin typeface="Cambria Math" panose="02040503050406030204" pitchFamily="18" charset="0"/>
                          </a:rPr>
                          <m:t>𝐾</m:t>
                        </m:r>
                      </m:sup>
                    </m:sSup>
                  </m:oMath>
                </a14:m>
                <a:endParaRPr lang="en-US" dirty="0"/>
              </a:p>
              <a:p>
                <a:endParaRPr lang="en-US" dirty="0"/>
              </a:p>
              <a:p>
                <a:r>
                  <a:rPr lang="en-US" dirty="0"/>
                  <a:t>But which degree should we use?</a:t>
                </a:r>
              </a:p>
            </p:txBody>
          </p:sp>
        </mc:Choice>
        <mc:Fallback>
          <p:sp>
            <p:nvSpPr>
              <p:cNvPr id="3" name="Content Placeholder 2">
                <a:extLst>
                  <a:ext uri="{FF2B5EF4-FFF2-40B4-BE49-F238E27FC236}">
                    <a16:creationId xmlns:a16="http://schemas.microsoft.com/office/drawing/2014/main" id="{7D9A8907-ED21-23F1-EC38-2998265396E6}"/>
                  </a:ext>
                </a:extLst>
              </p:cNvPr>
              <p:cNvSpPr>
                <a:spLocks noGrp="1" noRot="1" noChangeAspect="1" noMove="1" noResize="1" noEditPoints="1" noAdjustHandles="1" noChangeArrowheads="1" noChangeShapeType="1" noTextEdit="1"/>
              </p:cNvSpPr>
              <p:nvPr>
                <p:ph idx="1"/>
              </p:nvPr>
            </p:nvSpPr>
            <p:spPr>
              <a:xfrm>
                <a:off x="0" y="1825625"/>
                <a:ext cx="5829299" cy="4351338"/>
              </a:xfrm>
              <a:blipFill>
                <a:blip r:embed="rId2"/>
                <a:stretch>
                  <a:fillRect l="-1961"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73A22A-6516-E704-5E6D-BC1FD3CD1947}"/>
              </a:ext>
            </a:extLst>
          </p:cNvPr>
          <p:cNvPicPr>
            <a:picLocks noChangeAspect="1"/>
          </p:cNvPicPr>
          <p:nvPr/>
        </p:nvPicPr>
        <p:blipFill>
          <a:blip r:embed="rId3"/>
          <a:stretch>
            <a:fillRect/>
          </a:stretch>
        </p:blipFill>
        <p:spPr>
          <a:xfrm>
            <a:off x="5668172" y="2075542"/>
            <a:ext cx="6523827" cy="4782457"/>
          </a:xfrm>
          <a:prstGeom prst="rect">
            <a:avLst/>
          </a:prstGeom>
        </p:spPr>
      </p:pic>
    </p:spTree>
    <p:extLst>
      <p:ext uri="{BB962C8B-B14F-4D97-AF65-F5344CB8AC3E}">
        <p14:creationId xmlns:p14="http://schemas.microsoft.com/office/powerpoint/2010/main" val="41744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92CFD-BE45-3020-99EC-39CDF4197D85}"/>
              </a:ext>
            </a:extLst>
          </p:cNvPr>
          <p:cNvSpPr>
            <a:spLocks noGrp="1"/>
          </p:cNvSpPr>
          <p:nvPr>
            <p:ph type="title"/>
          </p:nvPr>
        </p:nvSpPr>
        <p:spPr/>
        <p:txBody>
          <a:bodyPr/>
          <a:lstStyle/>
          <a:p>
            <a:r>
              <a:rPr lang="en-US" dirty="0"/>
              <a:t>Measure the error for different models</a:t>
            </a:r>
          </a:p>
        </p:txBody>
      </p:sp>
      <p:sp>
        <p:nvSpPr>
          <p:cNvPr id="3" name="Content Placeholder 2">
            <a:extLst>
              <a:ext uri="{FF2B5EF4-FFF2-40B4-BE49-F238E27FC236}">
                <a16:creationId xmlns:a16="http://schemas.microsoft.com/office/drawing/2014/main" id="{6049B4C2-7451-6545-232E-0DDF5F84C3A1}"/>
              </a:ext>
            </a:extLst>
          </p:cNvPr>
          <p:cNvSpPr>
            <a:spLocks noGrp="1"/>
          </p:cNvSpPr>
          <p:nvPr>
            <p:ph idx="1"/>
          </p:nvPr>
        </p:nvSpPr>
        <p:spPr>
          <a:xfrm>
            <a:off x="838200" y="1825625"/>
            <a:ext cx="5891213" cy="4351338"/>
          </a:xfrm>
        </p:spPr>
        <p:txBody>
          <a:bodyPr/>
          <a:lstStyle/>
          <a:p>
            <a:r>
              <a:rPr lang="en-US" dirty="0"/>
              <a:t>Each point shows the error for one of the models </a:t>
            </a:r>
          </a:p>
        </p:txBody>
      </p:sp>
      <p:pic>
        <p:nvPicPr>
          <p:cNvPr id="5" name="Picture 4">
            <a:extLst>
              <a:ext uri="{FF2B5EF4-FFF2-40B4-BE49-F238E27FC236}">
                <a16:creationId xmlns:a16="http://schemas.microsoft.com/office/drawing/2014/main" id="{3CCE8234-A6BE-8CF3-528A-2D1173D1318C}"/>
              </a:ext>
            </a:extLst>
          </p:cNvPr>
          <p:cNvPicPr>
            <a:picLocks noChangeAspect="1"/>
          </p:cNvPicPr>
          <p:nvPr/>
        </p:nvPicPr>
        <p:blipFill>
          <a:blip r:embed="rId3"/>
          <a:stretch>
            <a:fillRect/>
          </a:stretch>
        </p:blipFill>
        <p:spPr>
          <a:xfrm>
            <a:off x="7724775" y="2339975"/>
            <a:ext cx="4343400" cy="4152900"/>
          </a:xfrm>
          <a:prstGeom prst="rect">
            <a:avLst/>
          </a:prstGeom>
        </p:spPr>
      </p:pic>
      <p:sp>
        <p:nvSpPr>
          <p:cNvPr id="6" name="Rectangle 5">
            <a:extLst>
              <a:ext uri="{FF2B5EF4-FFF2-40B4-BE49-F238E27FC236}">
                <a16:creationId xmlns:a16="http://schemas.microsoft.com/office/drawing/2014/main" id="{8F7B8887-2CFE-2051-6EA4-C348D58D2B3C}"/>
              </a:ext>
            </a:extLst>
          </p:cNvPr>
          <p:cNvSpPr/>
          <p:nvPr/>
        </p:nvSpPr>
        <p:spPr>
          <a:xfrm>
            <a:off x="7272338" y="2157413"/>
            <a:ext cx="500062" cy="7143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Optima" panose="02000503060000020004" pitchFamily="2" charset="0"/>
            </a:endParaRPr>
          </a:p>
        </p:txBody>
      </p:sp>
      <p:pic>
        <p:nvPicPr>
          <p:cNvPr id="4" name="Picture 3">
            <a:extLst>
              <a:ext uri="{FF2B5EF4-FFF2-40B4-BE49-F238E27FC236}">
                <a16:creationId xmlns:a16="http://schemas.microsoft.com/office/drawing/2014/main" id="{3A186008-DB57-2D2A-7857-F1A75605DFB8}"/>
              </a:ext>
            </a:extLst>
          </p:cNvPr>
          <p:cNvPicPr>
            <a:picLocks noChangeAspect="1"/>
          </p:cNvPicPr>
          <p:nvPr/>
        </p:nvPicPr>
        <p:blipFill>
          <a:blip r:embed="rId4"/>
          <a:stretch>
            <a:fillRect/>
          </a:stretch>
        </p:blipFill>
        <p:spPr>
          <a:xfrm>
            <a:off x="2954001" y="3826556"/>
            <a:ext cx="3917450" cy="2871786"/>
          </a:xfrm>
          <a:prstGeom prst="rect">
            <a:avLst/>
          </a:prstGeom>
        </p:spPr>
      </p:pic>
      <p:cxnSp>
        <p:nvCxnSpPr>
          <p:cNvPr id="8" name="Straight Arrow Connector 7">
            <a:extLst>
              <a:ext uri="{FF2B5EF4-FFF2-40B4-BE49-F238E27FC236}">
                <a16:creationId xmlns:a16="http://schemas.microsoft.com/office/drawing/2014/main" id="{BC5AF23E-D9DF-E84D-F036-4C2D30D64E0F}"/>
              </a:ext>
            </a:extLst>
          </p:cNvPr>
          <p:cNvCxnSpPr>
            <a:cxnSpLocks/>
          </p:cNvCxnSpPr>
          <p:nvPr/>
        </p:nvCxnSpPr>
        <p:spPr>
          <a:xfrm>
            <a:off x="4760686" y="4136571"/>
            <a:ext cx="3410857" cy="279854"/>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76407A6-D507-F3D0-5A1E-5DCB214D92C3}"/>
              </a:ext>
            </a:extLst>
          </p:cNvPr>
          <p:cNvCxnSpPr>
            <a:cxnSpLocks/>
          </p:cNvCxnSpPr>
          <p:nvPr/>
        </p:nvCxnSpPr>
        <p:spPr>
          <a:xfrm>
            <a:off x="6709001" y="4136571"/>
            <a:ext cx="1827097" cy="551543"/>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4066BE6-967C-38D9-790F-42EAB085B213}"/>
              </a:ext>
            </a:extLst>
          </p:cNvPr>
          <p:cNvCxnSpPr>
            <a:cxnSpLocks/>
          </p:cNvCxnSpPr>
          <p:nvPr/>
        </p:nvCxnSpPr>
        <p:spPr>
          <a:xfrm flipV="1">
            <a:off x="4760686" y="5292611"/>
            <a:ext cx="4477313" cy="289718"/>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144A2A-131D-4741-07D0-39A4998AC711}"/>
              </a:ext>
            </a:extLst>
          </p:cNvPr>
          <p:cNvCxnSpPr>
            <a:cxnSpLocks/>
          </p:cNvCxnSpPr>
          <p:nvPr/>
        </p:nvCxnSpPr>
        <p:spPr>
          <a:xfrm>
            <a:off x="6688719" y="5582329"/>
            <a:ext cx="4777567" cy="0"/>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423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9264-6926-785B-965D-7F17EEC50D56}"/>
              </a:ext>
            </a:extLst>
          </p:cNvPr>
          <p:cNvSpPr>
            <a:spLocks noGrp="1"/>
          </p:cNvSpPr>
          <p:nvPr>
            <p:ph type="title"/>
          </p:nvPr>
        </p:nvSpPr>
        <p:spPr/>
        <p:txBody>
          <a:bodyPr/>
          <a:lstStyle/>
          <a:p>
            <a:r>
              <a:rPr lang="en-US" dirty="0"/>
              <a:t>Bias / variance tradeoff</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4046147-45BD-DD9B-CA3A-EBFD8E8FC6AF}"/>
                  </a:ext>
                </a:extLst>
              </p:cNvPr>
              <p:cNvSpPr txBox="1"/>
              <p:nvPr/>
            </p:nvSpPr>
            <p:spPr>
              <a:xfrm>
                <a:off x="2482813" y="1563868"/>
                <a:ext cx="2691634"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400" b="0" i="0" smtClean="0">
                          <a:solidFill>
                            <a:schemeClr val="accent6"/>
                          </a:solidFill>
                          <a:latin typeface="Cambria Math" panose="02040503050406030204" pitchFamily="18" charset="0"/>
                        </a:rPr>
                        <m:t>bias</m:t>
                      </m:r>
                      <m:d>
                        <m:dPr>
                          <m:ctrlPr>
                            <a:rPr lang="en-US" sz="2400" b="0" i="1" smtClean="0">
                              <a:solidFill>
                                <a:schemeClr val="accent6"/>
                              </a:solidFill>
                              <a:latin typeface="Cambria Math" panose="02040503050406030204" pitchFamily="18" charset="0"/>
                            </a:rPr>
                          </m:ctrlPr>
                        </m:dPr>
                        <m:e>
                          <m:acc>
                            <m:accPr>
                              <m:chr m:val="̂"/>
                              <m:ctrlPr>
                                <a:rPr lang="en-US" sz="2400" b="0" i="1" smtClean="0">
                                  <a:solidFill>
                                    <a:schemeClr val="accent6"/>
                                  </a:solidFill>
                                  <a:latin typeface="Cambria Math" panose="02040503050406030204" pitchFamily="18" charset="0"/>
                                </a:rPr>
                              </m:ctrlPr>
                            </m:accPr>
                            <m:e>
                              <m:r>
                                <a:rPr lang="en-US" sz="2400" b="0" i="1" smtClean="0">
                                  <a:solidFill>
                                    <a:schemeClr val="accent6"/>
                                  </a:solidFill>
                                  <a:latin typeface="Cambria Math" panose="02040503050406030204" pitchFamily="18" charset="0"/>
                                </a:rPr>
                                <m:t>𝜃</m:t>
                              </m:r>
                            </m:e>
                          </m:acc>
                        </m:e>
                      </m:d>
                      <m:r>
                        <a:rPr lang="en-US" sz="2400" b="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ea typeface="Cambria Math" panose="02040503050406030204" pitchFamily="18" charset="0"/>
                        </a:rPr>
                        <m:t>𝔼</m:t>
                      </m:r>
                      <m:d>
                        <m:dPr>
                          <m:begChr m:val="["/>
                          <m:endChr m:val="]"/>
                          <m:ctrlPr>
                            <a:rPr lang="en-US" sz="2400" b="0" i="1" smtClean="0">
                              <a:solidFill>
                                <a:schemeClr val="accent6"/>
                              </a:solidFill>
                              <a:latin typeface="Cambria Math" panose="02040503050406030204" pitchFamily="18" charset="0"/>
                              <a:ea typeface="Cambria Math" panose="02040503050406030204" pitchFamily="18" charset="0"/>
                            </a:rPr>
                          </m:ctrlPr>
                        </m:dPr>
                        <m:e>
                          <m:acc>
                            <m:accPr>
                              <m:chr m:val="̂"/>
                              <m:ctrlPr>
                                <a:rPr lang="en-US" sz="2400" b="0" i="1" smtClean="0">
                                  <a:solidFill>
                                    <a:schemeClr val="accent6"/>
                                  </a:solidFill>
                                  <a:latin typeface="Cambria Math" panose="02040503050406030204" pitchFamily="18" charset="0"/>
                                  <a:ea typeface="Cambria Math" panose="02040503050406030204" pitchFamily="18" charset="0"/>
                                </a:rPr>
                              </m:ctrlPr>
                            </m:accPr>
                            <m:e>
                              <m:r>
                                <a:rPr lang="en-US" sz="2400" b="0" i="1" smtClean="0">
                                  <a:solidFill>
                                    <a:schemeClr val="accent6"/>
                                  </a:solidFill>
                                  <a:latin typeface="Cambria Math" panose="02040503050406030204" pitchFamily="18" charset="0"/>
                                  <a:ea typeface="Cambria Math" panose="02040503050406030204" pitchFamily="18" charset="0"/>
                                </a:rPr>
                                <m:t>𝜃</m:t>
                              </m:r>
                            </m:e>
                          </m:acc>
                        </m:e>
                      </m:d>
                      <m:r>
                        <a:rPr lang="en-US" sz="2400" b="0" i="1" smtClean="0">
                          <a:solidFill>
                            <a:schemeClr val="accent6"/>
                          </a:solidFill>
                          <a:latin typeface="Cambria Math" panose="02040503050406030204" pitchFamily="18" charset="0"/>
                          <a:ea typeface="Cambria Math" panose="02040503050406030204" pitchFamily="18" charset="0"/>
                        </a:rPr>
                        <m:t>−</m:t>
                      </m:r>
                      <m:r>
                        <a:rPr lang="en-US" sz="2400" b="0" i="1" smtClean="0">
                          <a:solidFill>
                            <a:schemeClr val="accent6"/>
                          </a:solidFill>
                          <a:latin typeface="Cambria Math" panose="02040503050406030204" pitchFamily="18" charset="0"/>
                          <a:ea typeface="Cambria Math" panose="02040503050406030204" pitchFamily="18" charset="0"/>
                        </a:rPr>
                        <m:t>𝜃</m:t>
                      </m:r>
                    </m:oMath>
                  </m:oMathPara>
                </a14:m>
                <a:endParaRPr lang="en-US" sz="2400" dirty="0">
                  <a:solidFill>
                    <a:schemeClr val="accent6"/>
                  </a:solidFill>
                </a:endParaRPr>
              </a:p>
            </p:txBody>
          </p:sp>
        </mc:Choice>
        <mc:Fallback>
          <p:sp>
            <p:nvSpPr>
              <p:cNvPr id="4" name="TextBox 3">
                <a:extLst>
                  <a:ext uri="{FF2B5EF4-FFF2-40B4-BE49-F238E27FC236}">
                    <a16:creationId xmlns:a16="http://schemas.microsoft.com/office/drawing/2014/main" id="{C4046147-45BD-DD9B-CA3A-EBFD8E8FC6AF}"/>
                  </a:ext>
                </a:extLst>
              </p:cNvPr>
              <p:cNvSpPr txBox="1">
                <a:spLocks noRot="1" noChangeAspect="1" noMove="1" noResize="1" noEditPoints="1" noAdjustHandles="1" noChangeArrowheads="1" noChangeShapeType="1" noTextEdit="1"/>
              </p:cNvSpPr>
              <p:nvPr/>
            </p:nvSpPr>
            <p:spPr>
              <a:xfrm>
                <a:off x="2482813" y="1563868"/>
                <a:ext cx="2691634" cy="416845"/>
              </a:xfrm>
              <a:prstGeom prst="rect">
                <a:avLst/>
              </a:prstGeom>
              <a:blipFill>
                <a:blip r:embed="rId2"/>
                <a:stretch>
                  <a:fillRect l="-1878" t="-18182" r="-1408" b="-303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D1F3B0F-393B-E318-99D8-C8A5E9A1A2D5}"/>
                  </a:ext>
                </a:extLst>
              </p:cNvPr>
              <p:cNvSpPr txBox="1"/>
              <p:nvPr/>
            </p:nvSpPr>
            <p:spPr>
              <a:xfrm>
                <a:off x="6819060" y="1533235"/>
                <a:ext cx="3933560" cy="416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400" b="0" i="0" smtClean="0">
                          <a:solidFill>
                            <a:srgbClr val="008D8E"/>
                          </a:solidFill>
                          <a:latin typeface="Cambria Math" panose="02040503050406030204" pitchFamily="18" charset="0"/>
                        </a:rPr>
                        <m:t>MSE</m:t>
                      </m:r>
                      <m:d>
                        <m:dPr>
                          <m:ctrlPr>
                            <a:rPr lang="en-US" sz="2400" b="0" i="1" smtClean="0">
                              <a:solidFill>
                                <a:srgbClr val="008D8E"/>
                              </a:solidFill>
                              <a:latin typeface="Cambria Math" panose="02040503050406030204" pitchFamily="18" charset="0"/>
                            </a:rPr>
                          </m:ctrlPr>
                        </m:dPr>
                        <m:e>
                          <m:acc>
                            <m:accPr>
                              <m:chr m:val="̂"/>
                              <m:ctrlPr>
                                <a:rPr lang="en-US" sz="2400" b="0" i="1" smtClean="0">
                                  <a:solidFill>
                                    <a:srgbClr val="008D8E"/>
                                  </a:solidFill>
                                  <a:latin typeface="Cambria Math" panose="02040503050406030204" pitchFamily="18" charset="0"/>
                                </a:rPr>
                              </m:ctrlPr>
                            </m:accPr>
                            <m:e>
                              <m:r>
                                <a:rPr lang="en-US" sz="2400" b="0" i="1" smtClean="0">
                                  <a:solidFill>
                                    <a:srgbClr val="008D8E"/>
                                  </a:solidFill>
                                  <a:latin typeface="Cambria Math" panose="02040503050406030204" pitchFamily="18" charset="0"/>
                                </a:rPr>
                                <m:t>𝜃</m:t>
                              </m:r>
                            </m:e>
                          </m:acc>
                        </m:e>
                      </m:d>
                      <m:r>
                        <m:rPr>
                          <m:aln/>
                        </m:rPr>
                        <a:rPr lang="en-US" sz="2400" b="0" i="1" smtClean="0">
                          <a:solidFill>
                            <a:srgbClr val="008D8E"/>
                          </a:solidFill>
                          <a:latin typeface="Cambria Math" panose="02040503050406030204" pitchFamily="18" charset="0"/>
                        </a:rPr>
                        <m:t>=</m:t>
                      </m:r>
                      <m:r>
                        <m:rPr>
                          <m:sty m:val="p"/>
                        </m:rPr>
                        <a:rPr lang="en-US" sz="2400" i="1">
                          <a:solidFill>
                            <a:srgbClr val="008D8E"/>
                          </a:solidFill>
                          <a:latin typeface="Cambria Math" panose="02040503050406030204" pitchFamily="18" charset="0"/>
                        </a:rPr>
                        <m:t>V</m:t>
                      </m:r>
                      <m:r>
                        <m:rPr>
                          <m:nor/>
                        </m:rPr>
                        <a:rPr lang="en-US" sz="2400">
                          <a:solidFill>
                            <a:srgbClr val="008D8E"/>
                          </a:solidFill>
                          <a:latin typeface="Cambria Math" panose="02040503050406030204" pitchFamily="18" charset="0"/>
                        </a:rPr>
                        <m:t>ar</m:t>
                      </m:r>
                      <m:d>
                        <m:dPr>
                          <m:ctrlPr>
                            <a:rPr lang="en-US" sz="2400" i="1">
                              <a:solidFill>
                                <a:srgbClr val="008D8E"/>
                              </a:solidFill>
                              <a:latin typeface="Cambria Math" panose="02040503050406030204" pitchFamily="18" charset="0"/>
                            </a:rPr>
                          </m:ctrlPr>
                        </m:dPr>
                        <m:e>
                          <m:acc>
                            <m:accPr>
                              <m:chr m:val="̂"/>
                              <m:ctrlPr>
                                <a:rPr lang="en-US" sz="2400" i="1">
                                  <a:solidFill>
                                    <a:srgbClr val="008D8E"/>
                                  </a:solidFill>
                                  <a:latin typeface="Cambria Math" panose="02040503050406030204" pitchFamily="18" charset="0"/>
                                </a:rPr>
                              </m:ctrlPr>
                            </m:accPr>
                            <m:e>
                              <m:r>
                                <a:rPr lang="en-US" sz="2400" i="1">
                                  <a:solidFill>
                                    <a:srgbClr val="008D8E"/>
                                  </a:solidFill>
                                  <a:latin typeface="Cambria Math" panose="02040503050406030204" pitchFamily="18" charset="0"/>
                                </a:rPr>
                                <m:t>𝜃</m:t>
                              </m:r>
                            </m:e>
                          </m:acc>
                        </m:e>
                      </m:d>
                      <m:r>
                        <a:rPr lang="en-US" sz="2400" i="1">
                          <a:solidFill>
                            <a:srgbClr val="008D8E"/>
                          </a:solidFill>
                          <a:latin typeface="Cambria Math" panose="02040503050406030204" pitchFamily="18" charset="0"/>
                        </a:rPr>
                        <m:t>+</m:t>
                      </m:r>
                      <m:r>
                        <m:rPr>
                          <m:nor/>
                        </m:rPr>
                        <a:rPr lang="en-US" sz="2400">
                          <a:solidFill>
                            <a:srgbClr val="008D8E"/>
                          </a:solidFill>
                          <a:latin typeface="Cambria Math" panose="02040503050406030204" pitchFamily="18" charset="0"/>
                        </a:rPr>
                        <m:t>bias</m:t>
                      </m:r>
                      <m:sSup>
                        <m:sSupPr>
                          <m:ctrlPr>
                            <a:rPr lang="en-US" sz="2400" i="1">
                              <a:solidFill>
                                <a:srgbClr val="008D8E"/>
                              </a:solidFill>
                              <a:latin typeface="Cambria Math" panose="02040503050406030204" pitchFamily="18" charset="0"/>
                            </a:rPr>
                          </m:ctrlPr>
                        </m:sSupPr>
                        <m:e>
                          <m:d>
                            <m:dPr>
                              <m:ctrlPr>
                                <a:rPr lang="en-US" sz="2400" i="1">
                                  <a:solidFill>
                                    <a:srgbClr val="008D8E"/>
                                  </a:solidFill>
                                  <a:latin typeface="Cambria Math" panose="02040503050406030204" pitchFamily="18" charset="0"/>
                                </a:rPr>
                              </m:ctrlPr>
                            </m:dPr>
                            <m:e>
                              <m:r>
                                <a:rPr lang="en-US" sz="2400" i="1">
                                  <a:solidFill>
                                    <a:srgbClr val="008D8E"/>
                                  </a:solidFill>
                                  <a:latin typeface="Cambria Math" panose="02040503050406030204" pitchFamily="18" charset="0"/>
                                </a:rPr>
                                <m:t>𝜃</m:t>
                              </m:r>
                            </m:e>
                          </m:d>
                        </m:e>
                        <m:sup>
                          <m:r>
                            <a:rPr lang="en-US" sz="2400" i="1">
                              <a:solidFill>
                                <a:srgbClr val="008D8E"/>
                              </a:solidFill>
                              <a:latin typeface="Cambria Math" panose="02040503050406030204" pitchFamily="18" charset="0"/>
                            </a:rPr>
                            <m:t>2</m:t>
                          </m:r>
                        </m:sup>
                      </m:sSup>
                    </m:oMath>
                  </m:oMathPara>
                </a14:m>
                <a:br>
                  <a:rPr lang="en-US" sz="2400" b="0" i="1" dirty="0">
                    <a:solidFill>
                      <a:srgbClr val="008D8E"/>
                    </a:solidFill>
                    <a:latin typeface="Cambria Math" panose="02040503050406030204" pitchFamily="18" charset="0"/>
                  </a:rPr>
                </a:br>
                <a:endParaRPr lang="en-US" sz="2400" dirty="0">
                  <a:solidFill>
                    <a:srgbClr val="008D8E"/>
                  </a:solidFill>
                </a:endParaRPr>
              </a:p>
            </p:txBody>
          </p:sp>
        </mc:Choice>
        <mc:Fallback>
          <p:sp>
            <p:nvSpPr>
              <p:cNvPr id="5" name="TextBox 4">
                <a:extLst>
                  <a:ext uri="{FF2B5EF4-FFF2-40B4-BE49-F238E27FC236}">
                    <a16:creationId xmlns:a16="http://schemas.microsoft.com/office/drawing/2014/main" id="{5D1F3B0F-393B-E318-99D8-C8A5E9A1A2D5}"/>
                  </a:ext>
                </a:extLst>
              </p:cNvPr>
              <p:cNvSpPr txBox="1">
                <a:spLocks noRot="1" noChangeAspect="1" noMove="1" noResize="1" noEditPoints="1" noAdjustHandles="1" noChangeArrowheads="1" noChangeShapeType="1" noTextEdit="1"/>
              </p:cNvSpPr>
              <p:nvPr/>
            </p:nvSpPr>
            <p:spPr>
              <a:xfrm>
                <a:off x="6819060" y="1533235"/>
                <a:ext cx="3933560" cy="416909"/>
              </a:xfrm>
              <a:prstGeom prst="rect">
                <a:avLst/>
              </a:prstGeom>
              <a:blipFill>
                <a:blip r:embed="rId3"/>
                <a:stretch>
                  <a:fillRect l="-968" t="-17647" b="-29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CBB586B-AE50-A19F-2648-49C3F799FED1}"/>
              </a:ext>
            </a:extLst>
          </p:cNvPr>
          <p:cNvPicPr>
            <a:picLocks noChangeAspect="1"/>
          </p:cNvPicPr>
          <p:nvPr/>
        </p:nvPicPr>
        <p:blipFill>
          <a:blip r:embed="rId4"/>
          <a:stretch>
            <a:fillRect/>
          </a:stretch>
        </p:blipFill>
        <p:spPr>
          <a:xfrm>
            <a:off x="3617196" y="3771839"/>
            <a:ext cx="4957607" cy="3105852"/>
          </a:xfrm>
          <a:prstGeom prst="rect">
            <a:avLst/>
          </a:prstGeom>
        </p:spPr>
      </p:pic>
      <p:sp>
        <p:nvSpPr>
          <p:cNvPr id="3" name="Content Placeholder 2">
            <a:extLst>
              <a:ext uri="{FF2B5EF4-FFF2-40B4-BE49-F238E27FC236}">
                <a16:creationId xmlns:a16="http://schemas.microsoft.com/office/drawing/2014/main" id="{2AC73632-3D5F-9FCD-D3C9-96EFB086E65F}"/>
              </a:ext>
            </a:extLst>
          </p:cNvPr>
          <p:cNvSpPr>
            <a:spLocks noGrp="1"/>
          </p:cNvSpPr>
          <p:nvPr>
            <p:ph idx="1"/>
          </p:nvPr>
        </p:nvSpPr>
        <p:spPr>
          <a:xfrm>
            <a:off x="838200" y="1980713"/>
            <a:ext cx="10515600" cy="2010716"/>
          </a:xfrm>
        </p:spPr>
        <p:txBody>
          <a:bodyPr>
            <a:normAutofit/>
          </a:bodyPr>
          <a:lstStyle/>
          <a:p>
            <a:r>
              <a:rPr lang="en-US" dirty="0">
                <a:solidFill>
                  <a:schemeClr val="accent6"/>
                </a:solidFill>
              </a:rPr>
              <a:t>Bias</a:t>
            </a:r>
            <a:r>
              <a:rPr lang="en-US" dirty="0"/>
              <a:t>: How expressive is the model?</a:t>
            </a:r>
          </a:p>
          <a:p>
            <a:r>
              <a:rPr lang="en-US" dirty="0">
                <a:solidFill>
                  <a:srgbClr val="008D8E"/>
                </a:solidFill>
              </a:rPr>
              <a:t>Variance</a:t>
            </a:r>
            <a:r>
              <a:rPr lang="en-US" dirty="0"/>
              <a:t>: How hard is it to find the right model</a:t>
            </a:r>
          </a:p>
          <a:p>
            <a:pPr lvl="1"/>
            <a:r>
              <a:rPr lang="en-US" dirty="0"/>
              <a:t>A central task of ML is to balance these two concepts</a:t>
            </a:r>
          </a:p>
          <a:p>
            <a:r>
              <a:rPr lang="en-US" dirty="0"/>
              <a:t>Takeaway: More data lets us use more expressive models!</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095230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D2E33-EA60-9B03-8BC1-BE523EA1EC84}"/>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D4221502-4ADB-C2FD-B676-F9AF4D3C7830}"/>
              </a:ext>
            </a:extLst>
          </p:cNvPr>
          <p:cNvSpPr>
            <a:spLocks noGrp="1"/>
          </p:cNvSpPr>
          <p:nvPr>
            <p:ph idx="1"/>
          </p:nvPr>
        </p:nvSpPr>
        <p:spPr>
          <a:xfrm>
            <a:off x="838199" y="1825625"/>
            <a:ext cx="5715001" cy="4776788"/>
          </a:xfrm>
        </p:spPr>
        <p:txBody>
          <a:bodyPr>
            <a:normAutofit/>
          </a:bodyPr>
          <a:lstStyle/>
          <a:p>
            <a:r>
              <a:rPr lang="en-US" dirty="0"/>
              <a:t>We also need to be careful about </a:t>
            </a:r>
            <a:r>
              <a:rPr lang="en-US" dirty="0">
                <a:solidFill>
                  <a:schemeClr val="accent6"/>
                </a:solidFill>
              </a:rPr>
              <a:t>how</a:t>
            </a:r>
            <a:r>
              <a:rPr lang="en-US" dirty="0"/>
              <a:t> we measure the error.</a:t>
            </a:r>
          </a:p>
          <a:p>
            <a:endParaRPr lang="en-US" dirty="0"/>
          </a:p>
          <a:p>
            <a:r>
              <a:rPr lang="en-US" dirty="0"/>
              <a:t>Easy to </a:t>
            </a:r>
            <a:r>
              <a:rPr lang="en-US" dirty="0">
                <a:solidFill>
                  <a:schemeClr val="accent6"/>
                </a:solidFill>
              </a:rPr>
              <a:t>overfit</a:t>
            </a:r>
            <a:r>
              <a:rPr lang="en-US" dirty="0"/>
              <a:t> to the training data</a:t>
            </a:r>
          </a:p>
          <a:p>
            <a:pPr lvl="1"/>
            <a:r>
              <a:rPr lang="en-US" dirty="0"/>
              <a:t>When we just “memorize” the training data</a:t>
            </a:r>
          </a:p>
          <a:p>
            <a:pPr lvl="1"/>
            <a:r>
              <a:rPr lang="en-US" dirty="0"/>
              <a:t>Solution: “bind our hands” by measuring performance on a separate dataset.</a:t>
            </a:r>
          </a:p>
          <a:p>
            <a:pPr lvl="1"/>
            <a:r>
              <a:rPr lang="en-US" dirty="0"/>
              <a:t>This gives us a good idea of how well a model performs on any suitably similar data.</a:t>
            </a:r>
          </a:p>
        </p:txBody>
      </p:sp>
      <p:pic>
        <p:nvPicPr>
          <p:cNvPr id="5" name="Picture 4">
            <a:extLst>
              <a:ext uri="{FF2B5EF4-FFF2-40B4-BE49-F238E27FC236}">
                <a16:creationId xmlns:a16="http://schemas.microsoft.com/office/drawing/2014/main" id="{19A88E00-AF66-53A0-0545-E0F0ECFF4792}"/>
              </a:ext>
            </a:extLst>
          </p:cNvPr>
          <p:cNvPicPr>
            <a:picLocks noChangeAspect="1"/>
          </p:cNvPicPr>
          <p:nvPr/>
        </p:nvPicPr>
        <p:blipFill>
          <a:blip r:embed="rId2"/>
          <a:stretch>
            <a:fillRect/>
          </a:stretch>
        </p:blipFill>
        <p:spPr>
          <a:xfrm>
            <a:off x="6913944" y="1400175"/>
            <a:ext cx="5278056" cy="4776788"/>
          </a:xfrm>
          <a:prstGeom prst="rect">
            <a:avLst/>
          </a:prstGeom>
        </p:spPr>
      </p:pic>
      <p:sp>
        <p:nvSpPr>
          <p:cNvPr id="6" name="Rectangle 5">
            <a:extLst>
              <a:ext uri="{FF2B5EF4-FFF2-40B4-BE49-F238E27FC236}">
                <a16:creationId xmlns:a16="http://schemas.microsoft.com/office/drawing/2014/main" id="{EBF0558C-E2E1-C224-31CD-2BA45A05DBF4}"/>
              </a:ext>
            </a:extLst>
          </p:cNvPr>
          <p:cNvSpPr/>
          <p:nvPr/>
        </p:nvSpPr>
        <p:spPr>
          <a:xfrm>
            <a:off x="6553201" y="1468437"/>
            <a:ext cx="500062" cy="7143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1951193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2834-9F4B-9726-0424-9054D1FFD889}"/>
              </a:ext>
            </a:extLst>
          </p:cNvPr>
          <p:cNvSpPr>
            <a:spLocks noGrp="1"/>
          </p:cNvSpPr>
          <p:nvPr>
            <p:ph type="title"/>
          </p:nvPr>
        </p:nvSpPr>
        <p:spPr/>
        <p:txBody>
          <a:bodyPr/>
          <a:lstStyle/>
          <a:p>
            <a:r>
              <a:rPr lang="en-US" dirty="0"/>
              <a:t>ML in context</a:t>
            </a:r>
          </a:p>
        </p:txBody>
      </p:sp>
      <p:sp>
        <p:nvSpPr>
          <p:cNvPr id="3" name="Content Placeholder 2">
            <a:extLst>
              <a:ext uri="{FF2B5EF4-FFF2-40B4-BE49-F238E27FC236}">
                <a16:creationId xmlns:a16="http://schemas.microsoft.com/office/drawing/2014/main" id="{414C771D-C725-5592-EA3C-FA42560FEF4B}"/>
              </a:ext>
            </a:extLst>
          </p:cNvPr>
          <p:cNvSpPr>
            <a:spLocks noGrp="1"/>
          </p:cNvSpPr>
          <p:nvPr>
            <p:ph idx="1"/>
          </p:nvPr>
        </p:nvSpPr>
        <p:spPr/>
        <p:txBody>
          <a:bodyPr/>
          <a:lstStyle/>
          <a:p>
            <a:r>
              <a:rPr lang="en-US" dirty="0"/>
              <a:t>What are the examples we’re training on?</a:t>
            </a:r>
          </a:p>
          <a:p>
            <a:pPr lvl="1"/>
            <a:r>
              <a:rPr lang="en-US" dirty="0"/>
              <a:t>Are they “good” examples?</a:t>
            </a:r>
          </a:p>
          <a:p>
            <a:pPr lvl="1"/>
            <a:r>
              <a:rPr lang="en-US" dirty="0"/>
              <a:t>What is pre-baked into the data we’re given?</a:t>
            </a:r>
          </a:p>
          <a:p>
            <a:r>
              <a:rPr lang="en-US" dirty="0"/>
              <a:t>How can we know if we’re exacerbating existing biases?</a:t>
            </a:r>
          </a:p>
          <a:p>
            <a:endParaRPr lang="en-US" dirty="0"/>
          </a:p>
        </p:txBody>
      </p:sp>
      <p:pic>
        <p:nvPicPr>
          <p:cNvPr id="4" name="Picture 3">
            <a:extLst>
              <a:ext uri="{FF2B5EF4-FFF2-40B4-BE49-F238E27FC236}">
                <a16:creationId xmlns:a16="http://schemas.microsoft.com/office/drawing/2014/main" id="{CC7B5FF7-148A-764F-AC81-462F1202B15C}"/>
              </a:ext>
            </a:extLst>
          </p:cNvPr>
          <p:cNvPicPr>
            <a:picLocks noChangeAspect="1"/>
          </p:cNvPicPr>
          <p:nvPr/>
        </p:nvPicPr>
        <p:blipFill>
          <a:blip r:embed="rId2"/>
          <a:stretch>
            <a:fillRect/>
          </a:stretch>
        </p:blipFill>
        <p:spPr>
          <a:xfrm>
            <a:off x="2298759" y="4020457"/>
            <a:ext cx="7594482" cy="2696108"/>
          </a:xfrm>
          <a:prstGeom prst="rect">
            <a:avLst/>
          </a:prstGeom>
        </p:spPr>
      </p:pic>
    </p:spTree>
    <p:extLst>
      <p:ext uri="{BB962C8B-B14F-4D97-AF65-F5344CB8AC3E}">
        <p14:creationId xmlns:p14="http://schemas.microsoft.com/office/powerpoint/2010/main" val="14551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0CB9-196C-1560-A285-F042718BC622}"/>
              </a:ext>
            </a:extLst>
          </p:cNvPr>
          <p:cNvSpPr>
            <a:spLocks noGrp="1"/>
          </p:cNvSpPr>
          <p:nvPr>
            <p:ph type="title"/>
          </p:nvPr>
        </p:nvSpPr>
        <p:spPr/>
        <p:txBody>
          <a:bodyPr/>
          <a:lstStyle/>
          <a:p>
            <a:r>
              <a:rPr lang="en-US" dirty="0"/>
              <a:t>What is “fairness”?</a:t>
            </a:r>
          </a:p>
        </p:txBody>
      </p:sp>
      <p:sp>
        <p:nvSpPr>
          <p:cNvPr id="3" name="Content Placeholder 2">
            <a:extLst>
              <a:ext uri="{FF2B5EF4-FFF2-40B4-BE49-F238E27FC236}">
                <a16:creationId xmlns:a16="http://schemas.microsoft.com/office/drawing/2014/main" id="{37B230DC-24ED-151D-E2F2-23D08B1E1315}"/>
              </a:ext>
            </a:extLst>
          </p:cNvPr>
          <p:cNvSpPr>
            <a:spLocks noGrp="1"/>
          </p:cNvSpPr>
          <p:nvPr>
            <p:ph idx="1"/>
          </p:nvPr>
        </p:nvSpPr>
        <p:spPr/>
        <p:txBody>
          <a:bodyPr/>
          <a:lstStyle/>
          <a:p>
            <a:r>
              <a:rPr lang="en-US" dirty="0">
                <a:solidFill>
                  <a:srgbClr val="0070C0"/>
                </a:solidFill>
              </a:rPr>
              <a:t>Legitimacy</a:t>
            </a:r>
          </a:p>
          <a:p>
            <a:pPr lvl="1"/>
            <a:r>
              <a:rPr lang="en-US" dirty="0"/>
              <a:t>Is there any sense in which such a system should be deployed?</a:t>
            </a:r>
          </a:p>
          <a:p>
            <a:pPr lvl="1"/>
            <a:r>
              <a:rPr lang="en-US" dirty="0"/>
              <a:t>Precedes a discussion of the specific allocative risks / harms</a:t>
            </a:r>
          </a:p>
          <a:p>
            <a:pPr lvl="1"/>
            <a:endParaRPr lang="en-US" dirty="0"/>
          </a:p>
          <a:p>
            <a:r>
              <a:rPr lang="en-US" dirty="0">
                <a:solidFill>
                  <a:schemeClr val="accent6"/>
                </a:solidFill>
              </a:rPr>
              <a:t>Relative treatment of groups</a:t>
            </a:r>
          </a:p>
          <a:p>
            <a:pPr lvl="1"/>
            <a:r>
              <a:rPr lang="en-US" dirty="0"/>
              <a:t>How does the system allocate resources?</a:t>
            </a:r>
          </a:p>
          <a:p>
            <a:pPr lvl="1"/>
            <a:r>
              <a:rPr lang="en-US" dirty="0"/>
              <a:t>We will focus a lot on this, because we can measure aspects of this rigorously and quantitatively</a:t>
            </a:r>
          </a:p>
          <a:p>
            <a:pPr lvl="2"/>
            <a:r>
              <a:rPr lang="en-US" dirty="0"/>
              <a:t>That does not mean it is more important than legitimacy</a:t>
            </a:r>
          </a:p>
          <a:p>
            <a:pPr lvl="1"/>
            <a:endParaRPr lang="en-US" dirty="0"/>
          </a:p>
          <a:p>
            <a:pPr lvl="1"/>
            <a:endParaRPr lang="en-US" dirty="0"/>
          </a:p>
        </p:txBody>
      </p:sp>
    </p:spTree>
    <p:extLst>
      <p:ext uri="{BB962C8B-B14F-4D97-AF65-F5344CB8AC3E}">
        <p14:creationId xmlns:p14="http://schemas.microsoft.com/office/powerpoint/2010/main" val="122889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0C07-1269-C20E-4B55-8AFB3B70F374}"/>
              </a:ext>
            </a:extLst>
          </p:cNvPr>
          <p:cNvSpPr>
            <a:spLocks noGrp="1"/>
          </p:cNvSpPr>
          <p:nvPr>
            <p:ph type="title"/>
          </p:nvPr>
        </p:nvSpPr>
        <p:spPr/>
        <p:txBody>
          <a:bodyPr/>
          <a:lstStyle/>
          <a:p>
            <a:r>
              <a:rPr lang="en-US" dirty="0"/>
              <a:t>The Purpose of a System is What it Does</a:t>
            </a:r>
          </a:p>
        </p:txBody>
      </p:sp>
      <p:sp>
        <p:nvSpPr>
          <p:cNvPr id="3" name="Content Placeholder 2">
            <a:extLst>
              <a:ext uri="{FF2B5EF4-FFF2-40B4-BE49-F238E27FC236}">
                <a16:creationId xmlns:a16="http://schemas.microsoft.com/office/drawing/2014/main" id="{259AF8E2-2F76-CDF5-0D02-4D5654B945A9}"/>
              </a:ext>
            </a:extLst>
          </p:cNvPr>
          <p:cNvSpPr>
            <a:spLocks noGrp="1"/>
          </p:cNvSpPr>
          <p:nvPr>
            <p:ph idx="1"/>
          </p:nvPr>
        </p:nvSpPr>
        <p:spPr>
          <a:xfrm>
            <a:off x="609600" y="1825625"/>
            <a:ext cx="7988025" cy="4444546"/>
          </a:xfrm>
        </p:spPr>
        <p:txBody>
          <a:bodyPr/>
          <a:lstStyle/>
          <a:p>
            <a:r>
              <a:rPr lang="en-US" dirty="0"/>
              <a:t>“POSIWID”</a:t>
            </a:r>
          </a:p>
          <a:p>
            <a:pPr lvl="1"/>
            <a:r>
              <a:rPr lang="en-US" dirty="0"/>
              <a:t>Stafford Beer, a management consultant and cybernetician</a:t>
            </a:r>
          </a:p>
          <a:p>
            <a:endParaRPr lang="en-US" dirty="0"/>
          </a:p>
          <a:p>
            <a:r>
              <a:rPr lang="en-US" dirty="0"/>
              <a:t>When dealing with complex systems, focus on the results they generate</a:t>
            </a:r>
          </a:p>
          <a:p>
            <a:endParaRPr lang="en-US" dirty="0"/>
          </a:p>
          <a:p>
            <a:r>
              <a:rPr lang="en-US" dirty="0"/>
              <a:t>Don’t focus narrowly on “the algorithm”, try to evaluate the larger system it is part of</a:t>
            </a:r>
          </a:p>
          <a:p>
            <a:endParaRPr lang="en-US" dirty="0"/>
          </a:p>
        </p:txBody>
      </p:sp>
      <p:pic>
        <p:nvPicPr>
          <p:cNvPr id="4" name="Picture 3">
            <a:extLst>
              <a:ext uri="{FF2B5EF4-FFF2-40B4-BE49-F238E27FC236}">
                <a16:creationId xmlns:a16="http://schemas.microsoft.com/office/drawing/2014/main" id="{6BBE1DDC-0A52-7CDB-1624-1C9C06B06C73}"/>
              </a:ext>
            </a:extLst>
          </p:cNvPr>
          <p:cNvPicPr>
            <a:picLocks noChangeAspect="1"/>
          </p:cNvPicPr>
          <p:nvPr/>
        </p:nvPicPr>
        <p:blipFill>
          <a:blip r:embed="rId2"/>
          <a:stretch>
            <a:fillRect/>
          </a:stretch>
        </p:blipFill>
        <p:spPr>
          <a:xfrm>
            <a:off x="8597624" y="2210594"/>
            <a:ext cx="3213100" cy="3581400"/>
          </a:xfrm>
          <a:prstGeom prst="rect">
            <a:avLst/>
          </a:prstGeom>
        </p:spPr>
      </p:pic>
    </p:spTree>
    <p:extLst>
      <p:ext uri="{BB962C8B-B14F-4D97-AF65-F5344CB8AC3E}">
        <p14:creationId xmlns:p14="http://schemas.microsoft.com/office/powerpoint/2010/main" val="379291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82BCD-694C-3B0B-524D-7FC0917AD085}"/>
              </a:ext>
            </a:extLst>
          </p:cNvPr>
          <p:cNvSpPr>
            <a:spLocks noGrp="1"/>
          </p:cNvSpPr>
          <p:nvPr>
            <p:ph type="title"/>
          </p:nvPr>
        </p:nvSpPr>
        <p:spPr/>
        <p:txBody>
          <a:bodyPr/>
          <a:lstStyle/>
          <a:p>
            <a:r>
              <a:rPr lang="en-US" dirty="0"/>
              <a:t>Origins of Computation</a:t>
            </a:r>
          </a:p>
        </p:txBody>
      </p:sp>
      <p:sp>
        <p:nvSpPr>
          <p:cNvPr id="5" name="Content Placeholder 4">
            <a:extLst>
              <a:ext uri="{FF2B5EF4-FFF2-40B4-BE49-F238E27FC236}">
                <a16:creationId xmlns:a16="http://schemas.microsoft.com/office/drawing/2014/main" id="{1E23973B-5BFC-BFF5-7947-412B0A9EBE70}"/>
              </a:ext>
            </a:extLst>
          </p:cNvPr>
          <p:cNvSpPr>
            <a:spLocks noGrp="1"/>
          </p:cNvSpPr>
          <p:nvPr>
            <p:ph idx="1"/>
          </p:nvPr>
        </p:nvSpPr>
        <p:spPr>
          <a:xfrm>
            <a:off x="838200" y="1825625"/>
            <a:ext cx="6848116" cy="4810702"/>
          </a:xfrm>
        </p:spPr>
        <p:txBody>
          <a:bodyPr/>
          <a:lstStyle/>
          <a:p>
            <a:r>
              <a:rPr lang="en-US" dirty="0"/>
              <a:t>1672-1694: Leibniz’s stepped reckoner</a:t>
            </a:r>
          </a:p>
          <a:p>
            <a:r>
              <a:rPr lang="en-US" dirty="0"/>
              <a:t>1780s: “The Turk”</a:t>
            </a:r>
          </a:p>
          <a:p>
            <a:r>
              <a:rPr lang="en-US" dirty="0"/>
              <a:t>1820s: Babbage’s Difference Engine</a:t>
            </a:r>
          </a:p>
          <a:p>
            <a:pPr lvl="1"/>
            <a:r>
              <a:rPr lang="en-US" dirty="0"/>
              <a:t>“a thinking or ... reasoning machine”</a:t>
            </a:r>
          </a:p>
          <a:p>
            <a:pPr lvl="1"/>
            <a:r>
              <a:rPr lang="en-US" dirty="0"/>
              <a:t>“It is desirable to guard against the possibility of exaggerated ideas that arise as to the powers" of the machine.”</a:t>
            </a:r>
          </a:p>
          <a:p>
            <a:endParaRPr lang="en-US" dirty="0"/>
          </a:p>
        </p:txBody>
      </p:sp>
      <p:pic>
        <p:nvPicPr>
          <p:cNvPr id="7" name="Picture 6">
            <a:extLst>
              <a:ext uri="{FF2B5EF4-FFF2-40B4-BE49-F238E27FC236}">
                <a16:creationId xmlns:a16="http://schemas.microsoft.com/office/drawing/2014/main" id="{832B3FB3-19B0-65BB-4C54-0902044EB7DF}"/>
              </a:ext>
            </a:extLst>
          </p:cNvPr>
          <p:cNvPicPr>
            <a:picLocks noChangeAspect="1"/>
          </p:cNvPicPr>
          <p:nvPr/>
        </p:nvPicPr>
        <p:blipFill rotWithShape="1">
          <a:blip r:embed="rId2"/>
          <a:srcRect l="5293" r="6458" b="6798"/>
          <a:stretch/>
        </p:blipFill>
        <p:spPr>
          <a:xfrm>
            <a:off x="8023874" y="0"/>
            <a:ext cx="3976255" cy="3039401"/>
          </a:xfrm>
          <a:prstGeom prst="rect">
            <a:avLst/>
          </a:prstGeom>
        </p:spPr>
      </p:pic>
      <p:pic>
        <p:nvPicPr>
          <p:cNvPr id="9" name="Picture 8">
            <a:extLst>
              <a:ext uri="{FF2B5EF4-FFF2-40B4-BE49-F238E27FC236}">
                <a16:creationId xmlns:a16="http://schemas.microsoft.com/office/drawing/2014/main" id="{BE98BBC1-FDAD-3DE3-5493-FE0B352C7565}"/>
              </a:ext>
            </a:extLst>
          </p:cNvPr>
          <p:cNvPicPr>
            <a:picLocks noChangeAspect="1"/>
          </p:cNvPicPr>
          <p:nvPr/>
        </p:nvPicPr>
        <p:blipFill rotWithShape="1">
          <a:blip r:embed="rId3"/>
          <a:srcRect l="5455" t="24812" b="15774"/>
          <a:stretch/>
        </p:blipFill>
        <p:spPr>
          <a:xfrm>
            <a:off x="1308822" y="4801092"/>
            <a:ext cx="4364182" cy="2056908"/>
          </a:xfrm>
          <a:prstGeom prst="rect">
            <a:avLst/>
          </a:prstGeom>
        </p:spPr>
      </p:pic>
      <p:pic>
        <p:nvPicPr>
          <p:cNvPr id="11" name="Picture 10">
            <a:extLst>
              <a:ext uri="{FF2B5EF4-FFF2-40B4-BE49-F238E27FC236}">
                <a16:creationId xmlns:a16="http://schemas.microsoft.com/office/drawing/2014/main" id="{6EA72272-2EE1-E618-580F-0AEC06F7D203}"/>
              </a:ext>
            </a:extLst>
          </p:cNvPr>
          <p:cNvPicPr>
            <a:picLocks noChangeAspect="1"/>
          </p:cNvPicPr>
          <p:nvPr/>
        </p:nvPicPr>
        <p:blipFill>
          <a:blip r:embed="rId4"/>
          <a:stretch>
            <a:fillRect/>
          </a:stretch>
        </p:blipFill>
        <p:spPr>
          <a:xfrm>
            <a:off x="8303852" y="3197063"/>
            <a:ext cx="3416300" cy="3657600"/>
          </a:xfrm>
          <a:prstGeom prst="rect">
            <a:avLst/>
          </a:prstGeom>
        </p:spPr>
      </p:pic>
    </p:spTree>
    <p:extLst>
      <p:ext uri="{BB962C8B-B14F-4D97-AF65-F5344CB8AC3E}">
        <p14:creationId xmlns:p14="http://schemas.microsoft.com/office/powerpoint/2010/main" val="196836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C50851-0436-91D7-39A7-797587DA3B3A}"/>
              </a:ext>
            </a:extLst>
          </p:cNvPr>
          <p:cNvSpPr>
            <a:spLocks noGrp="1"/>
          </p:cNvSpPr>
          <p:nvPr>
            <p:ph type="title"/>
          </p:nvPr>
        </p:nvSpPr>
        <p:spPr/>
        <p:txBody>
          <a:bodyPr/>
          <a:lstStyle/>
          <a:p>
            <a:r>
              <a:rPr lang="en-US" dirty="0"/>
              <a:t>How can we measure this?</a:t>
            </a:r>
          </a:p>
        </p:txBody>
      </p:sp>
      <p:sp>
        <p:nvSpPr>
          <p:cNvPr id="5" name="Text Placeholder 4">
            <a:extLst>
              <a:ext uri="{FF2B5EF4-FFF2-40B4-BE49-F238E27FC236}">
                <a16:creationId xmlns:a16="http://schemas.microsoft.com/office/drawing/2014/main" id="{71A281D1-CB1B-8DD9-DD97-27441E156AD5}"/>
              </a:ext>
            </a:extLst>
          </p:cNvPr>
          <p:cNvSpPr>
            <a:spLocks noGrp="1"/>
          </p:cNvSpPr>
          <p:nvPr>
            <p:ph type="body" idx="1"/>
          </p:nvPr>
        </p:nvSpPr>
        <p:spPr/>
        <p:txBody>
          <a:bodyPr/>
          <a:lstStyle/>
          <a:p>
            <a:r>
              <a:rPr lang="en-US" dirty="0"/>
              <a:t>Stay for the exciting conclusion in Randomized Program Evaluation…</a:t>
            </a:r>
          </a:p>
        </p:txBody>
      </p:sp>
    </p:spTree>
    <p:extLst>
      <p:ext uri="{BB962C8B-B14F-4D97-AF65-F5344CB8AC3E}">
        <p14:creationId xmlns:p14="http://schemas.microsoft.com/office/powerpoint/2010/main" val="1909157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2E94E-CFCE-76C1-9151-19AC0C4D812A}"/>
              </a:ext>
            </a:extLst>
          </p:cNvPr>
          <p:cNvSpPr>
            <a:spLocks noGrp="1"/>
          </p:cNvSpPr>
          <p:nvPr>
            <p:ph type="title"/>
          </p:nvPr>
        </p:nvSpPr>
        <p:spPr/>
        <p:txBody>
          <a:bodyPr/>
          <a:lstStyle/>
          <a:p>
            <a:r>
              <a:rPr lang="en-US" dirty="0"/>
              <a:t>Important ideas bubbling around</a:t>
            </a:r>
          </a:p>
        </p:txBody>
      </p:sp>
      <p:sp>
        <p:nvSpPr>
          <p:cNvPr id="5" name="Content Placeholder 4">
            <a:extLst>
              <a:ext uri="{FF2B5EF4-FFF2-40B4-BE49-F238E27FC236}">
                <a16:creationId xmlns:a16="http://schemas.microsoft.com/office/drawing/2014/main" id="{EC62C8EC-34EF-5B88-3D2E-15B2D257110C}"/>
              </a:ext>
            </a:extLst>
          </p:cNvPr>
          <p:cNvSpPr>
            <a:spLocks noGrp="1"/>
          </p:cNvSpPr>
          <p:nvPr>
            <p:ph idx="1"/>
          </p:nvPr>
        </p:nvSpPr>
        <p:spPr>
          <a:xfrm>
            <a:off x="838200" y="1825624"/>
            <a:ext cx="10515600" cy="5032375"/>
          </a:xfrm>
        </p:spPr>
        <p:txBody>
          <a:bodyPr/>
          <a:lstStyle/>
          <a:p>
            <a:r>
              <a:rPr lang="en-US" dirty="0"/>
              <a:t>Mathematics</a:t>
            </a:r>
          </a:p>
          <a:p>
            <a:pPr lvl="1"/>
            <a:r>
              <a:rPr lang="en-US" dirty="0"/>
              <a:t>Russell and Whitehead’s </a:t>
            </a:r>
            <a:r>
              <a:rPr lang="en-US" i="1" dirty="0"/>
              <a:t>Principia Mathematica</a:t>
            </a:r>
          </a:p>
          <a:p>
            <a:pPr lvl="1"/>
            <a:r>
              <a:rPr lang="en-US" dirty="0"/>
              <a:t>Gödel’s Incompleteness theorem</a:t>
            </a:r>
          </a:p>
          <a:p>
            <a:r>
              <a:rPr lang="en-US" dirty="0"/>
              <a:t>Philosophy</a:t>
            </a:r>
          </a:p>
          <a:p>
            <a:pPr lvl="1"/>
            <a:r>
              <a:rPr lang="en-US" dirty="0"/>
              <a:t>Wiener Kreis / Logical positivism</a:t>
            </a:r>
          </a:p>
          <a:p>
            <a:pPr lvl="1"/>
            <a:r>
              <a:rPr lang="en-US" dirty="0"/>
              <a:t>Utilitarianism</a:t>
            </a:r>
          </a:p>
          <a:p>
            <a:r>
              <a:rPr lang="en-US" dirty="0"/>
              <a:t>Computer Science</a:t>
            </a:r>
          </a:p>
          <a:p>
            <a:pPr lvl="1"/>
            <a:r>
              <a:rPr lang="en-US" dirty="0"/>
              <a:t>Algorithms</a:t>
            </a:r>
          </a:p>
          <a:p>
            <a:pPr lvl="1"/>
            <a:r>
              <a:rPr lang="en-US" dirty="0"/>
              <a:t>Computability</a:t>
            </a:r>
          </a:p>
          <a:p>
            <a:r>
              <a:rPr lang="en-US" dirty="0"/>
              <a:t>Cognitive science</a:t>
            </a:r>
          </a:p>
          <a:p>
            <a:r>
              <a:rPr lang="en-US" dirty="0"/>
              <a:t>Economics</a:t>
            </a:r>
          </a:p>
        </p:txBody>
      </p:sp>
    </p:spTree>
    <p:extLst>
      <p:ext uri="{BB962C8B-B14F-4D97-AF65-F5344CB8AC3E}">
        <p14:creationId xmlns:p14="http://schemas.microsoft.com/office/powerpoint/2010/main" val="130231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C5EA4-5F1F-5FA5-40CE-5C1C38AE4BB0}"/>
              </a:ext>
            </a:extLst>
          </p:cNvPr>
          <p:cNvSpPr>
            <a:spLocks noGrp="1"/>
          </p:cNvSpPr>
          <p:nvPr>
            <p:ph type="title"/>
          </p:nvPr>
        </p:nvSpPr>
        <p:spPr/>
        <p:txBody>
          <a:bodyPr/>
          <a:lstStyle/>
          <a:p>
            <a:r>
              <a:rPr lang="en-US" dirty="0"/>
              <a:t>Computational Theory of the Mind</a:t>
            </a:r>
          </a:p>
        </p:txBody>
      </p:sp>
      <p:sp>
        <p:nvSpPr>
          <p:cNvPr id="3" name="Content Placeholder 2">
            <a:extLst>
              <a:ext uri="{FF2B5EF4-FFF2-40B4-BE49-F238E27FC236}">
                <a16:creationId xmlns:a16="http://schemas.microsoft.com/office/drawing/2014/main" id="{A8DFFCD3-EC9B-F27C-E802-4E0920754E76}"/>
              </a:ext>
            </a:extLst>
          </p:cNvPr>
          <p:cNvSpPr>
            <a:spLocks noGrp="1"/>
          </p:cNvSpPr>
          <p:nvPr>
            <p:ph idx="1"/>
          </p:nvPr>
        </p:nvSpPr>
        <p:spPr>
          <a:xfrm>
            <a:off x="288131" y="1485900"/>
            <a:ext cx="11615738" cy="5372100"/>
          </a:xfrm>
        </p:spPr>
        <p:txBody>
          <a:bodyPr>
            <a:normAutofit fontScale="92500"/>
          </a:bodyPr>
          <a:lstStyle/>
          <a:p>
            <a:r>
              <a:rPr lang="en-US" dirty="0"/>
              <a:t>René Descartes, 1641</a:t>
            </a:r>
          </a:p>
          <a:p>
            <a:pPr lvl="1"/>
            <a:r>
              <a:rPr lang="en-US" dirty="0"/>
              <a:t>Cartesian dualism – Mind-body dualism</a:t>
            </a:r>
          </a:p>
          <a:p>
            <a:r>
              <a:rPr lang="en-US" dirty="0"/>
              <a:t>Thomas Hobbes, 1651</a:t>
            </a:r>
          </a:p>
          <a:p>
            <a:pPr lvl="1"/>
            <a:r>
              <a:rPr lang="en-US" dirty="0"/>
              <a:t>"reason is nothing but reckoning"</a:t>
            </a:r>
          </a:p>
          <a:p>
            <a:r>
              <a:rPr lang="en-US" dirty="0"/>
              <a:t>Herb Simon, 1944</a:t>
            </a:r>
          </a:p>
          <a:p>
            <a:pPr lvl="1"/>
            <a:r>
              <a:rPr lang="en-US" dirty="0"/>
              <a:t>“Any rational decision may be viewed as a conclusion reached from certain premises…. The behavior of a rational person can be controlled, therefore, if the value and factual premises upon which he bases his decisions are speciﬁed for him.”</a:t>
            </a:r>
          </a:p>
          <a:p>
            <a:r>
              <a:rPr lang="en-US" dirty="0"/>
              <a:t>Warren McCulloch, 1960s (based on work in 1943)</a:t>
            </a:r>
          </a:p>
          <a:p>
            <a:pPr lvl="1"/>
            <a:r>
              <a:rPr lang="en-US" dirty="0"/>
              <a:t>“brains do not secrete thought as the liver secretes bile, but that they compute thought as electronic computers calculate numbers”</a:t>
            </a:r>
          </a:p>
          <a:p>
            <a:r>
              <a:rPr lang="en-US" dirty="0"/>
              <a:t>Rodney Brooks, 2002</a:t>
            </a:r>
          </a:p>
          <a:p>
            <a:pPr lvl="1"/>
            <a:r>
              <a:rPr lang="en-US" dirty="0"/>
              <a:t>People tend to “</a:t>
            </a:r>
            <a:r>
              <a:rPr lang="en-US" dirty="0" err="1"/>
              <a:t>overanthropomorphize</a:t>
            </a:r>
            <a:r>
              <a:rPr lang="en-US" dirty="0"/>
              <a:t> humans… who are after all mere machines”</a:t>
            </a:r>
          </a:p>
        </p:txBody>
      </p:sp>
    </p:spTree>
    <p:extLst>
      <p:ext uri="{BB962C8B-B14F-4D97-AF65-F5344CB8AC3E}">
        <p14:creationId xmlns:p14="http://schemas.microsoft.com/office/powerpoint/2010/main" val="258341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43E47A-4B8D-50A7-9837-7E4D69DB9A95}"/>
              </a:ext>
            </a:extLst>
          </p:cNvPr>
          <p:cNvSpPr>
            <a:spLocks noGrp="1"/>
          </p:cNvSpPr>
          <p:nvPr>
            <p:ph type="title"/>
          </p:nvPr>
        </p:nvSpPr>
        <p:spPr/>
        <p:txBody>
          <a:bodyPr/>
          <a:lstStyle/>
          <a:p>
            <a:r>
              <a:rPr lang="en-US" dirty="0"/>
              <a:t>Not-yet AI</a:t>
            </a:r>
          </a:p>
        </p:txBody>
      </p:sp>
      <p:sp>
        <p:nvSpPr>
          <p:cNvPr id="5" name="Text Placeholder 4">
            <a:extLst>
              <a:ext uri="{FF2B5EF4-FFF2-40B4-BE49-F238E27FC236}">
                <a16:creationId xmlns:a16="http://schemas.microsoft.com/office/drawing/2014/main" id="{61043CE0-587E-74E1-5EEB-9EB0023BBF8E}"/>
              </a:ext>
            </a:extLst>
          </p:cNvPr>
          <p:cNvSpPr>
            <a:spLocks noGrp="1"/>
          </p:cNvSpPr>
          <p:nvPr>
            <p:ph type="body" idx="1"/>
          </p:nvPr>
        </p:nvSpPr>
        <p:spPr/>
        <p:txBody>
          <a:bodyPr/>
          <a:lstStyle/>
          <a:p>
            <a:r>
              <a:rPr lang="en-US" dirty="0"/>
              <a:t>Cybernetics up to the mid 1950s</a:t>
            </a:r>
          </a:p>
        </p:txBody>
      </p:sp>
    </p:spTree>
    <p:extLst>
      <p:ext uri="{BB962C8B-B14F-4D97-AF65-F5344CB8AC3E}">
        <p14:creationId xmlns:p14="http://schemas.microsoft.com/office/powerpoint/2010/main" val="158191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6414-9A57-A6B1-A40E-256A7D9B01C5}"/>
              </a:ext>
            </a:extLst>
          </p:cNvPr>
          <p:cNvSpPr>
            <a:spLocks noGrp="1"/>
          </p:cNvSpPr>
          <p:nvPr>
            <p:ph type="title"/>
          </p:nvPr>
        </p:nvSpPr>
        <p:spPr/>
        <p:txBody>
          <a:bodyPr/>
          <a:lstStyle/>
          <a:p>
            <a:r>
              <a:rPr lang="en-US" dirty="0"/>
              <a:t>Cybernetics</a:t>
            </a:r>
          </a:p>
        </p:txBody>
      </p:sp>
      <p:sp>
        <p:nvSpPr>
          <p:cNvPr id="3" name="Content Placeholder 2">
            <a:extLst>
              <a:ext uri="{FF2B5EF4-FFF2-40B4-BE49-F238E27FC236}">
                <a16:creationId xmlns:a16="http://schemas.microsoft.com/office/drawing/2014/main" id="{555A21C5-A8DE-DFF6-B6A5-51263362F600}"/>
              </a:ext>
            </a:extLst>
          </p:cNvPr>
          <p:cNvSpPr>
            <a:spLocks noGrp="1"/>
          </p:cNvSpPr>
          <p:nvPr>
            <p:ph idx="1"/>
          </p:nvPr>
        </p:nvSpPr>
        <p:spPr>
          <a:xfrm>
            <a:off x="838200" y="1825624"/>
            <a:ext cx="10515600" cy="5032375"/>
          </a:xfrm>
        </p:spPr>
        <p:txBody>
          <a:bodyPr>
            <a:normAutofit/>
          </a:bodyPr>
          <a:lstStyle/>
          <a:p>
            <a:r>
              <a:rPr lang="en-US" dirty="0"/>
              <a:t>Primary figures</a:t>
            </a:r>
          </a:p>
          <a:p>
            <a:pPr lvl="1"/>
            <a:r>
              <a:rPr lang="en-US" dirty="0"/>
              <a:t>Norbert Wiener</a:t>
            </a:r>
          </a:p>
          <a:p>
            <a:pPr lvl="1"/>
            <a:r>
              <a:rPr lang="en-US" dirty="0"/>
              <a:t>W. Ross Ashby</a:t>
            </a:r>
          </a:p>
          <a:p>
            <a:pPr lvl="1"/>
            <a:r>
              <a:rPr lang="en-US" dirty="0"/>
              <a:t>W. Grey Walter</a:t>
            </a:r>
          </a:p>
          <a:p>
            <a:pPr lvl="1"/>
            <a:r>
              <a:rPr lang="en-US" dirty="0"/>
              <a:t>Warren McCulloch</a:t>
            </a:r>
          </a:p>
        </p:txBody>
      </p:sp>
      <p:pic>
        <p:nvPicPr>
          <p:cNvPr id="4" name="Picture 3">
            <a:extLst>
              <a:ext uri="{FF2B5EF4-FFF2-40B4-BE49-F238E27FC236}">
                <a16:creationId xmlns:a16="http://schemas.microsoft.com/office/drawing/2014/main" id="{EF235699-06AE-CEFF-B5FC-E5E95BAB8340}"/>
              </a:ext>
            </a:extLst>
          </p:cNvPr>
          <p:cNvPicPr>
            <a:picLocks noChangeAspect="1"/>
          </p:cNvPicPr>
          <p:nvPr/>
        </p:nvPicPr>
        <p:blipFill>
          <a:blip r:embed="rId2"/>
          <a:stretch>
            <a:fillRect/>
          </a:stretch>
        </p:blipFill>
        <p:spPr>
          <a:xfrm>
            <a:off x="7069335" y="657516"/>
            <a:ext cx="5122665" cy="6200484"/>
          </a:xfrm>
          <a:prstGeom prst="rect">
            <a:avLst/>
          </a:prstGeom>
        </p:spPr>
      </p:pic>
      <p:pic>
        <p:nvPicPr>
          <p:cNvPr id="5" name="Picture 4">
            <a:extLst>
              <a:ext uri="{FF2B5EF4-FFF2-40B4-BE49-F238E27FC236}">
                <a16:creationId xmlns:a16="http://schemas.microsoft.com/office/drawing/2014/main" id="{2FD3E232-8570-9E45-0E59-A1AFFA187CFB}"/>
              </a:ext>
            </a:extLst>
          </p:cNvPr>
          <p:cNvPicPr>
            <a:picLocks noChangeAspect="1"/>
          </p:cNvPicPr>
          <p:nvPr/>
        </p:nvPicPr>
        <p:blipFill>
          <a:blip r:embed="rId3"/>
          <a:stretch>
            <a:fillRect/>
          </a:stretch>
        </p:blipFill>
        <p:spPr>
          <a:xfrm>
            <a:off x="971550" y="4109640"/>
            <a:ext cx="5276850" cy="2748359"/>
          </a:xfrm>
          <a:prstGeom prst="rect">
            <a:avLst/>
          </a:prstGeom>
        </p:spPr>
      </p:pic>
      <p:pic>
        <p:nvPicPr>
          <p:cNvPr id="6" name="Picture 5">
            <a:extLst>
              <a:ext uri="{FF2B5EF4-FFF2-40B4-BE49-F238E27FC236}">
                <a16:creationId xmlns:a16="http://schemas.microsoft.com/office/drawing/2014/main" id="{67A428D7-AE12-828B-C61B-AE505868C720}"/>
              </a:ext>
            </a:extLst>
          </p:cNvPr>
          <p:cNvPicPr>
            <a:picLocks noChangeAspect="1"/>
          </p:cNvPicPr>
          <p:nvPr/>
        </p:nvPicPr>
        <p:blipFill>
          <a:blip r:embed="rId4"/>
          <a:stretch>
            <a:fillRect/>
          </a:stretch>
        </p:blipFill>
        <p:spPr>
          <a:xfrm>
            <a:off x="4655993" y="657515"/>
            <a:ext cx="2362200" cy="3797300"/>
          </a:xfrm>
          <a:prstGeom prst="rect">
            <a:avLst/>
          </a:prstGeom>
        </p:spPr>
      </p:pic>
    </p:spTree>
    <p:extLst>
      <p:ext uri="{BB962C8B-B14F-4D97-AF65-F5344CB8AC3E}">
        <p14:creationId xmlns:p14="http://schemas.microsoft.com/office/powerpoint/2010/main" val="173811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5CE211FB-E9A4-B240-8008-F975911F4B56}" vid="{8BD524F5-DB97-F747-9D9B-86F488B512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31902</TotalTime>
  <Words>2710</Words>
  <Application>Microsoft Macintosh PowerPoint</Application>
  <PresentationFormat>Widescreen</PresentationFormat>
  <Paragraphs>372</Paragraphs>
  <Slides>50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Arial Narrow</vt:lpstr>
      <vt:lpstr>Cambria Math</vt:lpstr>
      <vt:lpstr>Gill Sans MT</vt:lpstr>
      <vt:lpstr>Optima</vt:lpstr>
      <vt:lpstr>Palatino</vt:lpstr>
      <vt:lpstr>Office Theme</vt:lpstr>
      <vt:lpstr>Machine Learning  What is it? Why is it?</vt:lpstr>
      <vt:lpstr>Me</vt:lpstr>
      <vt:lpstr>This class</vt:lpstr>
      <vt:lpstr>An intellectual history of AI/ML</vt:lpstr>
      <vt:lpstr>Origins of Computation</vt:lpstr>
      <vt:lpstr>Important ideas bubbling around</vt:lpstr>
      <vt:lpstr>Computational Theory of the Mind</vt:lpstr>
      <vt:lpstr>Not-yet AI</vt:lpstr>
      <vt:lpstr>Cybernetics</vt:lpstr>
      <vt:lpstr>Contributions</vt:lpstr>
      <vt:lpstr>Early AI</vt:lpstr>
      <vt:lpstr>Key figures</vt:lpstr>
      <vt:lpstr>Contributions</vt:lpstr>
      <vt:lpstr>A typology of (some) data tasks</vt:lpstr>
      <vt:lpstr>Supervised Learning</vt:lpstr>
      <vt:lpstr>Classification examples</vt:lpstr>
      <vt:lpstr>Regression examples</vt:lpstr>
      <vt:lpstr>AI Winter (it’s so over)</vt:lpstr>
      <vt:lpstr>Problems</vt:lpstr>
      <vt:lpstr>Unsupervised Learning</vt:lpstr>
      <vt:lpstr>More examples</vt:lpstr>
      <vt:lpstr>We’re so back</vt:lpstr>
      <vt:lpstr>Key ideas</vt:lpstr>
      <vt:lpstr>It’s so over?</vt:lpstr>
      <vt:lpstr>What was happening?</vt:lpstr>
      <vt:lpstr>Reinforcement Learning</vt:lpstr>
      <vt:lpstr>Examples</vt:lpstr>
      <vt:lpstr>Maturing ML (we’re so back)</vt:lpstr>
      <vt:lpstr>Key Ideas</vt:lpstr>
      <vt:lpstr>Deep learning and AI</vt:lpstr>
      <vt:lpstr>Key Successes</vt:lpstr>
      <vt:lpstr>Three Example architectures</vt:lpstr>
      <vt:lpstr>Where we are now</vt:lpstr>
      <vt:lpstr>The future</vt:lpstr>
      <vt:lpstr>An Ahistorical introduction</vt:lpstr>
      <vt:lpstr>A contrived example</vt:lpstr>
      <vt:lpstr>One possibility</vt:lpstr>
      <vt:lpstr>Restrictions</vt:lpstr>
      <vt:lpstr>Occam’s Razor</vt:lpstr>
      <vt:lpstr>A less contrived example</vt:lpstr>
      <vt:lpstr>How do we learn?</vt:lpstr>
      <vt:lpstr>Measuring loss</vt:lpstr>
      <vt:lpstr>What kinds of functions should we use?</vt:lpstr>
      <vt:lpstr>Measure the error for different models</vt:lpstr>
      <vt:lpstr>Bias / variance tradeoff</vt:lpstr>
      <vt:lpstr>Testing</vt:lpstr>
      <vt:lpstr>ML in context</vt:lpstr>
      <vt:lpstr>What is “fairness”?</vt:lpstr>
      <vt:lpstr>The Purpose of a System is What it Does</vt:lpstr>
      <vt:lpstr>How can we measure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Science without Generalization?</dc:title>
  <dc:creator>Microsoft Office User</dc:creator>
  <cp:lastModifiedBy>Drew Dimmery</cp:lastModifiedBy>
  <cp:revision>20</cp:revision>
  <dcterms:created xsi:type="dcterms:W3CDTF">2023-11-20T12:30:22Z</dcterms:created>
  <dcterms:modified xsi:type="dcterms:W3CDTF">2024-05-19T18:19:26Z</dcterms:modified>
</cp:coreProperties>
</file>